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30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</p:sldMasterIdLst>
  <p:notesMasterIdLst>
    <p:notesMasterId r:id="rId86"/>
  </p:notesMasterIdLst>
  <p:sldIdLst>
    <p:sldId id="468" r:id="rId9"/>
    <p:sldId id="326" r:id="rId10"/>
    <p:sldId id="425" r:id="rId11"/>
    <p:sldId id="521" r:id="rId12"/>
    <p:sldId id="337" r:id="rId13"/>
    <p:sldId id="511" r:id="rId14"/>
    <p:sldId id="446" r:id="rId15"/>
    <p:sldId id="522" r:id="rId16"/>
    <p:sldId id="398" r:id="rId17"/>
    <p:sldId id="368" r:id="rId18"/>
    <p:sldId id="376" r:id="rId19"/>
    <p:sldId id="421" r:id="rId20"/>
    <p:sldId id="399" r:id="rId21"/>
    <p:sldId id="369" r:id="rId22"/>
    <p:sldId id="422" r:id="rId23"/>
    <p:sldId id="400" r:id="rId24"/>
    <p:sldId id="447" r:id="rId25"/>
    <p:sldId id="357" r:id="rId26"/>
    <p:sldId id="409" r:id="rId27"/>
    <p:sldId id="448" r:id="rId28"/>
    <p:sldId id="410" r:id="rId29"/>
    <p:sldId id="527" r:id="rId30"/>
    <p:sldId id="412" r:id="rId31"/>
    <p:sldId id="459" r:id="rId32"/>
    <p:sldId id="450" r:id="rId33"/>
    <p:sldId id="460" r:id="rId34"/>
    <p:sldId id="461" r:id="rId35"/>
    <p:sldId id="462" r:id="rId36"/>
    <p:sldId id="465" r:id="rId37"/>
    <p:sldId id="523" r:id="rId38"/>
    <p:sldId id="396" r:id="rId39"/>
    <p:sldId id="362" r:id="rId40"/>
    <p:sldId id="363" r:id="rId41"/>
    <p:sldId id="423" r:id="rId42"/>
    <p:sldId id="401" r:id="rId43"/>
    <p:sldId id="486" r:id="rId44"/>
    <p:sldId id="487" r:id="rId45"/>
    <p:sldId id="492" r:id="rId46"/>
    <p:sldId id="493" r:id="rId47"/>
    <p:sldId id="488" r:id="rId48"/>
    <p:sldId id="489" r:id="rId49"/>
    <p:sldId id="503" r:id="rId50"/>
    <p:sldId id="504" r:id="rId51"/>
    <p:sldId id="482" r:id="rId52"/>
    <p:sldId id="476" r:id="rId53"/>
    <p:sldId id="499" r:id="rId54"/>
    <p:sldId id="533" r:id="rId55"/>
    <p:sldId id="532" r:id="rId56"/>
    <p:sldId id="505" r:id="rId57"/>
    <p:sldId id="507" r:id="rId58"/>
    <p:sldId id="506" r:id="rId59"/>
    <p:sldId id="500" r:id="rId60"/>
    <p:sldId id="501" r:id="rId61"/>
    <p:sldId id="502" r:id="rId62"/>
    <p:sldId id="518" r:id="rId63"/>
    <p:sldId id="512" r:id="rId64"/>
    <p:sldId id="508" r:id="rId65"/>
    <p:sldId id="514" r:id="rId66"/>
    <p:sldId id="515" r:id="rId67"/>
    <p:sldId id="517" r:id="rId68"/>
    <p:sldId id="528" r:id="rId69"/>
    <p:sldId id="526" r:id="rId70"/>
    <p:sldId id="530" r:id="rId71"/>
    <p:sldId id="513" r:id="rId72"/>
    <p:sldId id="402" r:id="rId73"/>
    <p:sldId id="524" r:id="rId74"/>
    <p:sldId id="531" r:id="rId75"/>
    <p:sldId id="472" r:id="rId76"/>
    <p:sldId id="477" r:id="rId77"/>
    <p:sldId id="471" r:id="rId78"/>
    <p:sldId id="478" r:id="rId79"/>
    <p:sldId id="474" r:id="rId80"/>
    <p:sldId id="481" r:id="rId81"/>
    <p:sldId id="470" r:id="rId82"/>
    <p:sldId id="480" r:id="rId83"/>
    <p:sldId id="358" r:id="rId84"/>
    <p:sldId id="336" r:id="rId8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2" autoAdjust="0"/>
    <p:restoredTop sz="94660"/>
  </p:normalViewPr>
  <p:slideViewPr>
    <p:cSldViewPr snapToGrid="0" snapToObjects="1">
      <p:cViewPr>
        <p:scale>
          <a:sx n="110" d="100"/>
          <a:sy n="110" d="100"/>
        </p:scale>
        <p:origin x="-208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10/22/13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hi_pol</a:t>
            </a:r>
            <a:r>
              <a:rPr lang="fr-FR" dirty="0" smtClean="0"/>
              <a:t> = [ 'IRAS4A', 'HH211', 'L1157', 'MMS5', 'MMS6', 'CB230', 'SerEmb8', 'SerEmb8N' ]</a:t>
            </a:r>
          </a:p>
          <a:p>
            <a:r>
              <a:rPr lang="fr-FR" dirty="0" err="1" smtClean="0"/>
              <a:t>lo_pol</a:t>
            </a:r>
            <a:r>
              <a:rPr lang="fr-FR" smtClean="0"/>
              <a:t> = [ 'CB26', 'CB54', 'IRAS2A', 'IRAS4B2', 'IRAS4B', 'L1448I', 'L1448N', 'L1455', 'L1527', 'L1551', 'VLA1623' 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990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>
                <a:latin typeface="Gill Sans M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>
                <a:latin typeface="Gill Sans M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>
                <a:latin typeface="Gill Sans MT"/>
              </a:defRPr>
            </a:lvl1pPr>
            <a:lvl2pPr>
              <a:defRPr sz="2400">
                <a:latin typeface="Gill Sans MT"/>
              </a:defRPr>
            </a:lvl2pPr>
            <a:lvl3pPr>
              <a:defRPr sz="2000">
                <a:latin typeface="Gill Sans MT"/>
              </a:defRPr>
            </a:lvl3pPr>
            <a:lvl4pPr>
              <a:defRPr sz="1800">
                <a:latin typeface="Gill Sans MT"/>
              </a:defRPr>
            </a:lvl4pPr>
            <a:lvl5pPr>
              <a:defRPr sz="1800">
                <a:latin typeface="Gill Sans M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latin typeface="Gill Sans M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>
                <a:latin typeface="Gill Sans MT"/>
              </a:defRPr>
            </a:lvl1pPr>
            <a:lvl2pPr>
              <a:defRPr sz="2000">
                <a:latin typeface="Gill Sans MT"/>
              </a:defRPr>
            </a:lvl2pPr>
            <a:lvl3pPr>
              <a:defRPr sz="1800">
                <a:latin typeface="Gill Sans MT"/>
              </a:defRPr>
            </a:lvl3pPr>
            <a:lvl4pPr>
              <a:defRPr sz="1600">
                <a:latin typeface="Gill Sans MT"/>
              </a:defRPr>
            </a:lvl4pPr>
            <a:lvl5pPr>
              <a:defRPr sz="1600">
                <a:latin typeface="Gill Sans M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>
                <a:latin typeface="Gill Sans MT"/>
              </a:defRPr>
            </a:lvl1pPr>
            <a:lvl2pPr>
              <a:defRPr sz="2800">
                <a:latin typeface="Gill Sans MT"/>
              </a:defRPr>
            </a:lvl2pPr>
            <a:lvl3pPr>
              <a:defRPr sz="2400">
                <a:latin typeface="Gill Sans MT"/>
              </a:defRPr>
            </a:lvl3pPr>
            <a:lvl4pPr>
              <a:defRPr sz="2000">
                <a:latin typeface="Gill Sans MT"/>
              </a:defRPr>
            </a:lvl4pPr>
            <a:lvl5pPr>
              <a:defRPr sz="2000">
                <a:latin typeface="Gill Sans M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>
                <a:latin typeface="Gill Sans M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>
                <a:latin typeface="Gill Sans M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Gill Sans MT"/>
              </a:defRPr>
            </a:lvl1pPr>
            <a:lvl2pPr>
              <a:defRPr>
                <a:latin typeface="Gill Sans MT"/>
              </a:defRPr>
            </a:lvl2pPr>
            <a:lvl3pPr>
              <a:defRPr>
                <a:latin typeface="Gill Sans MT"/>
              </a:defRPr>
            </a:lvl3pPr>
            <a:lvl4pPr>
              <a:defRPr>
                <a:latin typeface="Gill Sans MT"/>
              </a:defRPr>
            </a:lvl4pPr>
            <a:lvl5pPr>
              <a:defRPr>
                <a:latin typeface="Gill Sans M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8A432C8-69A7-458B-9684-2BFA64B3194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6396A3A3-94A6-4E5B-AF39-173ACA3E61CC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9933D019-A32C-4EAD-B8E6-DBDA699692FD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CCEBA98F-560C-4997-81C4-81D4D9187EA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Gill Sans M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150972B2-CA5C-437D-87D0-8081271A9E4B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79CD4847-11EF-4466-A8AD-85CDB7B4911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F168457A-3AB9-4880-8A0C-9F8524491207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3FE976D3-5B7F-4300-ABED-C91F1B2AE209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8CC057FC-95B6-4D89-AFDA-ABA33EE921E5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BDC1E59-17DD-41CE-97CA-624A472382D4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EC4549AC-EB31-477F-92A9-B1988E232878}" type="datetime2">
              <a:rPr lang="en-US" smtClean="0"/>
              <a:pPr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Gill Sans MT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Gill Sans MT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10/22/13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ill Sans MT"/>
                <a:cs typeface="Gill Sans MT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ill Sans MT"/>
          <a:ea typeface="+mj-ea"/>
          <a:cs typeface="Gill Sans M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ill Sans MT"/>
          <a:ea typeface="+mn-ea"/>
          <a:cs typeface="Gill Sans M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ill Sans MT"/>
          <a:ea typeface="+mn-ea"/>
          <a:cs typeface="Gill Sans M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ill Sans MT"/>
          <a:ea typeface="+mn-ea"/>
          <a:cs typeface="Gill Sans M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ill Sans MT"/>
          <a:ea typeface="+mn-ea"/>
          <a:cs typeface="Gill Sans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A80CB818-7379-467D-8E76-EF9D9074A26C}" type="datetime2">
              <a:rPr lang="en-US" smtClean="0"/>
              <a:pPr defTabSz="914400"/>
              <a:t>Tuesday, October 22, 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Gill Sans MT"/>
              </a:defRPr>
            </a:lvl1pPr>
          </a:lstStyle>
          <a:p>
            <a:pPr algn="r" defTabSz="9144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Gill Sans MT"/>
              </a:defRPr>
            </a:lvl1pPr>
          </a:lstStyle>
          <a:p>
            <a:pPr defTabSz="914400"/>
            <a:fld id="{0CFEC368-1D7A-4F81-ABF6-AE0E36BAF64C}" type="slidenum">
              <a:rPr lang="en-US" smtClean="0"/>
              <a:pPr defTabSz="91440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Gill Sans M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Gill Sans M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Gill Sans M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Gill Sans M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Gill Sans M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Gill Sans M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jpg"/><Relationship Id="rId13" Type="http://schemas.openxmlformats.org/officeDocument/2006/relationships/image" Target="../media/image31.png"/><Relationship Id="rId14" Type="http://schemas.openxmlformats.org/officeDocument/2006/relationships/image" Target="../media/image32.jpeg"/><Relationship Id="rId15" Type="http://schemas.openxmlformats.org/officeDocument/2006/relationships/image" Target="../media/image33.jp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gif"/><Relationship Id="rId7" Type="http://schemas.openxmlformats.org/officeDocument/2006/relationships/image" Target="../media/image25.gif"/><Relationship Id="rId8" Type="http://schemas.openxmlformats.org/officeDocument/2006/relationships/image" Target="../media/image26.gif"/><Relationship Id="rId9" Type="http://schemas.openxmlformats.org/officeDocument/2006/relationships/image" Target="../media/image27.png"/><Relationship Id="rId10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59.emf"/><Relationship Id="rId5" Type="http://schemas.openxmlformats.org/officeDocument/2006/relationships/image" Target="../media/image60.emf"/><Relationship Id="rId6" Type="http://schemas.openxmlformats.org/officeDocument/2006/relationships/image" Target="../media/image61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6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0.jpg"/><Relationship Id="rId3" Type="http://schemas.openxmlformats.org/officeDocument/2006/relationships/image" Target="../media/image7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64.emf"/><Relationship Id="rId6" Type="http://schemas.openxmlformats.org/officeDocument/2006/relationships/image" Target="../media/image65.emf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2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7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4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7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8.e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9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</a:br>
            <a:r>
              <a:rPr lang="en-US" sz="5500" dirty="0" smtClean="0">
                <a:solidFill>
                  <a:schemeClr val="tx1"/>
                </a:solidFill>
                <a:latin typeface="Gill Sans MT"/>
                <a:cs typeface="Gill Sans MT"/>
              </a:rPr>
              <a:t>to envelopes to disks</a:t>
            </a:r>
            <a:r>
              <a:rPr lang="en-US" sz="5500" dirty="0" smtClean="0">
                <a:latin typeface="Gill Sans MT"/>
                <a:cs typeface="Gill Sans MT"/>
              </a:rPr>
              <a:t/>
            </a:r>
            <a:br>
              <a:rPr lang="en-US" sz="5500" dirty="0" smtClean="0">
                <a:latin typeface="Gill Sans MT"/>
                <a:cs typeface="Gill Sans MT"/>
              </a:rPr>
            </a:br>
            <a:r>
              <a:rPr lang="en-US" sz="4000" dirty="0" smtClean="0">
                <a:latin typeface="Gill Sans MT"/>
                <a:cs typeface="Gill Sans MT"/>
              </a:rPr>
              <a:t>a multi-scale  view of magnetized star formation</a:t>
            </a:r>
            <a:endParaRPr lang="en-US" sz="4000" dirty="0">
              <a:latin typeface="Gill Sans MT"/>
              <a:cs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10000"/>
          </a:bodyPr>
          <a:lstStyle/>
          <a:p>
            <a:r>
              <a:rPr lang="en-US" sz="4000" b="1" dirty="0">
                <a:latin typeface="Gill Sans MT"/>
                <a:cs typeface="Gill Sans MT"/>
              </a:rPr>
              <a:t>Chat Hull</a:t>
            </a:r>
          </a:p>
          <a:p>
            <a:r>
              <a:rPr lang="en-US" sz="3100" dirty="0">
                <a:latin typeface="Gill Sans MT"/>
                <a:cs typeface="Gill Sans MT"/>
              </a:rPr>
              <a:t>University of California, </a:t>
            </a:r>
            <a:r>
              <a:rPr lang="en-US" sz="3100" dirty="0" smtClean="0">
                <a:latin typeface="Gill Sans MT"/>
                <a:cs typeface="Gill Sans MT"/>
              </a:rPr>
              <a:t>Berkeley</a:t>
            </a:r>
            <a:endParaRPr lang="en-US" sz="3100" dirty="0">
              <a:latin typeface="Gill Sans MT"/>
              <a:cs typeface="Gill Sans MT"/>
            </a:endParaRPr>
          </a:p>
          <a:p>
            <a:r>
              <a:rPr lang="en-US" dirty="0">
                <a:latin typeface="Gill Sans MT"/>
                <a:cs typeface="Gill Sans MT"/>
              </a:rPr>
              <a:t>Radio Astronomy Laboratory</a:t>
            </a: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sz="2800" dirty="0" smtClean="0">
                <a:latin typeface="Gill Sans MT"/>
                <a:cs typeface="Gill Sans MT"/>
              </a:rPr>
              <a:t>18 October 2013</a:t>
            </a:r>
            <a:endParaRPr lang="en-US" sz="2800" dirty="0">
              <a:latin typeface="Gill Sans MT"/>
              <a:cs typeface="Gill Sans MT"/>
            </a:endParaRPr>
          </a:p>
          <a:p>
            <a:endParaRPr lang="en-US" sz="1200" dirty="0" smtClean="0">
              <a:latin typeface="Gill Sans MT"/>
              <a:cs typeface="Gill Sans MT"/>
            </a:endParaRPr>
          </a:p>
          <a:p>
            <a:r>
              <a:rPr lang="en-US" dirty="0" smtClean="0">
                <a:latin typeface="Gill Sans MT"/>
                <a:cs typeface="Gill Sans MT"/>
              </a:rPr>
              <a:t>Harvard/</a:t>
            </a:r>
            <a:r>
              <a:rPr lang="en-US" dirty="0" err="1" smtClean="0">
                <a:latin typeface="Gill Sans MT"/>
                <a:cs typeface="Gill Sans MT"/>
              </a:rPr>
              <a:t>CfA</a:t>
            </a:r>
            <a:r>
              <a:rPr lang="en-US" dirty="0" smtClean="0">
                <a:latin typeface="Gill Sans MT"/>
                <a:cs typeface="Gill Sans MT"/>
              </a:rPr>
              <a:t> RG Lunch Talk</a:t>
            </a:r>
          </a:p>
          <a:p>
            <a:r>
              <a:rPr lang="en-US" smtClean="0"/>
              <a:t>Cambridge, Mass</a:t>
            </a:r>
            <a:r>
              <a:rPr lang="en-US" smtClean="0">
                <a:latin typeface="Gill Sans MT"/>
                <a:cs typeface="Gill Sans MT"/>
              </a:rPr>
              <a:t>.</a:t>
            </a:r>
            <a:endParaRPr lang="en-US" dirty="0" smtClean="0">
              <a:latin typeface="Gill Sans MT"/>
              <a:cs typeface="Gill Sans MT"/>
            </a:endParaRPr>
          </a:p>
          <a:p>
            <a:endParaRPr lang="en-US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1819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73024" y="1465995"/>
            <a:ext cx="4753158" cy="5755816"/>
            <a:chOff x="4390843" y="1465995"/>
            <a:chExt cx="4753158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390843" y="1465995"/>
              <a:ext cx="4753158" cy="5755816"/>
              <a:chOff x="4390843" y="1465995"/>
              <a:chExt cx="4753158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0" b="12270"/>
              <a:stretch/>
            </p:blipFill>
            <p:spPr>
              <a:xfrm>
                <a:off x="4960471" y="2137289"/>
                <a:ext cx="4183528" cy="4113933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3" y="6366457"/>
                <a:ext cx="423658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disk/jet</a:t>
                </a:r>
                <a:r>
                  <a:rPr lang="en-US" sz="2200" b="1" dirty="0" smtClean="0">
                    <a:latin typeface="Gill Sans MT"/>
                  </a:rPr>
                  <a:t> </a:t>
                </a:r>
                <a:r>
                  <a:rPr lang="en-US" sz="2200" b="1" dirty="0">
                    <a:latin typeface="Gill Sans MT"/>
                  </a:rPr>
                  <a:t>– </a:t>
                </a:r>
                <a:r>
                  <a:rPr lang="en-US" sz="2200" b="1" dirty="0" smtClean="0">
                    <a:latin typeface="Gill Sans MT"/>
                  </a:rPr>
                  <a:t>𝜽</a:t>
                </a:r>
                <a:r>
                  <a:rPr lang="en-US" sz="2200" b="1" baseline="-25000" dirty="0" smtClean="0">
                    <a:latin typeface="Gill Sans MT"/>
                  </a:rPr>
                  <a:t>B-field</a:t>
                </a:r>
                <a:r>
                  <a:rPr lang="en-US" sz="2200" b="1" dirty="0" smtClean="0">
                    <a:latin typeface="Gill Sans MT"/>
                  </a:rPr>
                  <a:t> (</a:t>
                </a:r>
                <a:r>
                  <a:rPr lang="en-US" sz="2200" b="1" dirty="0" err="1" smtClean="0">
                    <a:latin typeface="Gill Sans MT"/>
                  </a:rPr>
                  <a:t>deg</a:t>
                </a:r>
                <a:r>
                  <a:rPr lang="en-US" sz="2200" b="1" dirty="0" smtClean="0">
                    <a:latin typeface="Gill Sans MT"/>
                  </a:rPr>
                  <a:t>)</a:t>
                </a:r>
                <a:endParaRPr lang="en-US" sz="2200" b="1" dirty="0">
                  <a:latin typeface="Gill Sans MT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697601" y="4159237"/>
                <a:ext cx="5755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>
                    <a:latin typeface="Gill Sans MT"/>
                  </a:rPr>
                  <a:t>Cumulative Distribution Function (CDF)</a:t>
                </a:r>
                <a:endParaRPr lang="en-US" b="1" dirty="0">
                  <a:latin typeface="Gill Sans MT"/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atin typeface="Gill Sans MT"/>
                </a:rPr>
                <a:t>Ménard</a:t>
              </a:r>
              <a:r>
                <a:rPr lang="en-US" dirty="0" smtClean="0">
                  <a:latin typeface="Gill Sans MT"/>
                </a:rPr>
                <a:t> &amp; </a:t>
              </a:r>
              <a:r>
                <a:rPr lang="en-US" dirty="0" err="1" smtClean="0">
                  <a:latin typeface="Gill Sans MT"/>
                </a:rPr>
                <a:t>Duchêne</a:t>
              </a:r>
              <a:r>
                <a:rPr lang="en-US" dirty="0" smtClean="0">
                  <a:latin typeface="Gill Sans MT"/>
                </a:rPr>
                <a:t> 2004</a:t>
              </a:r>
              <a:endParaRPr lang="en-US" dirty="0">
                <a:latin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96335" y="2295769"/>
            <a:ext cx="4159191" cy="4502486"/>
            <a:chOff x="296335" y="2295769"/>
            <a:chExt cx="41591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9" t="1" b="9748"/>
            <a:stretch/>
          </p:blipFill>
          <p:spPr>
            <a:xfrm>
              <a:off x="330679" y="2295769"/>
              <a:ext cx="4124847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ill Sans MT"/>
                    <a:ea typeface="ＭＳ Ｐゴシック"/>
                    <a:cs typeface="Gill Sans MT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endParaRPr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 rot="16200000">
            <a:off x="4461560" y="596458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465552" y="2284236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808429" y="6202913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40546" y="6181952"/>
            <a:ext cx="84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6" b="11689"/>
          <a:stretch/>
        </p:blipFill>
        <p:spPr>
          <a:xfrm>
            <a:off x="1570182" y="1132459"/>
            <a:ext cx="6703622" cy="51316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677690" y="3327298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Targon</a:t>
            </a:r>
            <a:r>
              <a:rPr lang="en-US" dirty="0" smtClean="0">
                <a:latin typeface="Gill Sans MT"/>
              </a:rPr>
              <a:t>+ 2011</a:t>
            </a:r>
            <a:endParaRPr lang="en-US" dirty="0">
              <a:latin typeface="Gill Sans MT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1212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~1 pc</a:t>
              </a:r>
              <a:endParaRPr lang="en-US" sz="2200" b="1" dirty="0">
                <a:latin typeface="Gill Sans MT"/>
              </a:endParaRPr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1844" y="626415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jet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917708" y="578372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16575" y="120009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407413" y="624456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9186" y="626415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1899" y="5824439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 MT"/>
              </a:rPr>
              <a:t>Curran &amp; </a:t>
            </a:r>
            <a:r>
              <a:rPr lang="en-US" dirty="0" err="1" smtClean="0">
                <a:latin typeface="Gill Sans MT"/>
              </a:rPr>
              <a:t>Chrysostomou</a:t>
            </a:r>
            <a:r>
              <a:rPr lang="en-US" dirty="0" smtClean="0">
                <a:latin typeface="Gill Sans MT"/>
              </a:rPr>
              <a:t> 2007</a:t>
            </a:r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CDF</a:t>
            </a:r>
            <a:endParaRPr lang="en-US" sz="2200" b="1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300791"/>
            <a:chOff x="2119780" y="1667974"/>
            <a:chExt cx="2486155" cy="267653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501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>
                  <a:latin typeface="Gill Sans MT"/>
                </a:rPr>
                <a:t>~0.25 pc</a:t>
              </a:r>
              <a:endParaRPr lang="en-US" sz="2200" b="1" dirty="0">
                <a:latin typeface="Gill Sans MT"/>
              </a:endParaRPr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Gill Sans MT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Gill Sans MT"/>
              <a:ea typeface="ＭＳ Ｐゴシック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94290" y="6405261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Curran </a:t>
            </a:r>
            <a:r>
              <a:rPr lang="en-US" sz="2500" dirty="0">
                <a:latin typeface="Gill Sans MT"/>
              </a:rPr>
              <a:t>&amp; </a:t>
            </a:r>
            <a:r>
              <a:rPr lang="en-US" sz="2500" dirty="0" err="1">
                <a:latin typeface="Gill Sans MT"/>
              </a:rPr>
              <a:t>Chrysostomou</a:t>
            </a:r>
            <a:r>
              <a:rPr lang="en-US" sz="2500" dirty="0">
                <a:latin typeface="Gill Sans MT"/>
              </a:rPr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Girart</a:t>
            </a:r>
            <a:r>
              <a:rPr lang="en-US" dirty="0" smtClean="0">
                <a:latin typeface="Gill Sans MT"/>
              </a:rPr>
              <a:t>+ 2006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 MT"/>
              </a:rPr>
              <a:t>Rao</a:t>
            </a:r>
            <a:r>
              <a:rPr lang="en-US" dirty="0" smtClean="0">
                <a:latin typeface="Gill Sans MT"/>
              </a:rPr>
              <a:t>+ 2009</a:t>
            </a:r>
            <a:endParaRPr lang="en-US" dirty="0"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Outflow</a:t>
            </a:r>
            <a:endParaRPr lang="en-US" sz="2400" dirty="0"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Gill Sans MT"/>
              </a:rPr>
              <a:t>B-field</a:t>
            </a:r>
            <a:endParaRPr lang="en-US" sz="2400" dirty="0"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Gill Sans MT"/>
              </a:rPr>
              <a:t>IRAS 16293</a:t>
            </a:r>
            <a:endParaRPr lang="en-US" sz="2400" b="1" dirty="0"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59918" y="1759518"/>
            <a:ext cx="30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6384120" cy="32011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6 ⨯10-m,   9 ⨯ 6-m, </a:t>
            </a:r>
            <a:r>
              <a:rPr lang="en-US" sz="2800" dirty="0">
                <a:latin typeface="Gill Sans MT"/>
              </a:rPr>
              <a:t> </a:t>
            </a:r>
            <a:r>
              <a:rPr lang="en-US" sz="2800" dirty="0" smtClean="0">
                <a:latin typeface="Gill Sans MT"/>
              </a:rPr>
              <a:t> and  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Observations at 1 cm,  3 mm,  and </a:t>
            </a:r>
          </a:p>
          <a:p>
            <a:pPr lvl="1" defTabSz="457200">
              <a:spcBef>
                <a:spcPct val="20000"/>
              </a:spcBef>
              <a:defRPr/>
            </a:pPr>
            <a:r>
              <a:rPr lang="en-US" sz="2800" b="1" dirty="0" smtClean="0">
                <a:latin typeface="Gill Sans MT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ill Sans MT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6346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transducer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SIS mixers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ill Sans MT"/>
                <a:cs typeface="Gill Sans MT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ill Sans MT"/>
                  <a:cs typeface="Gill Sans MT"/>
                </a:rPr>
                <a:t>1 inch</a:t>
              </a:r>
              <a:endParaRPr lang="en-US" dirty="0">
                <a:solidFill>
                  <a:prstClr val="black"/>
                </a:solidFill>
                <a:latin typeface="Gill Sans MT"/>
                <a:cs typeface="Gill Sans MT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059083" y="6538670"/>
            <a:ext cx="209616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ill Sans MT"/>
                <a:cs typeface="Gill Sans MT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ill Sans MT"/>
                <a:cs typeface="Gill Sans MT"/>
              </a:rPr>
              <a:t>Plambeck</a:t>
            </a:r>
            <a:endParaRPr lang="en-US" sz="12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 MT"/>
                <a:cs typeface="Gill Sans MT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5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 MT"/>
                <a:cs typeface="Gill Sans MT"/>
              </a:rPr>
              <a:t>Outline</a:t>
            </a:r>
            <a:endParaRPr lang="en-US" dirty="0">
              <a:latin typeface="Gill Sans MT"/>
              <a:cs typeface="Gill Sans M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latin typeface="Gill Sans MT"/>
                <a:cs typeface="Gill Sans MT"/>
              </a:rPr>
              <a:t>Magnetized star formation</a:t>
            </a:r>
          </a:p>
          <a:p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 vs. outflows: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  <a:endParaRPr lang="en-US" dirty="0">
              <a:latin typeface="Gill Sans MT"/>
              <a:cs typeface="Gill Sans MT"/>
            </a:endParaRPr>
          </a:p>
          <a:p>
            <a:pPr lvl="1"/>
            <a:r>
              <a:rPr lang="en-US" dirty="0" smtClean="0">
                <a:latin typeface="Gill Sans MT"/>
                <a:cs typeface="Gill Sans MT"/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latin typeface="Gill Sans MT"/>
                <a:cs typeface="Gill Sans MT"/>
              </a:rPr>
              <a:t>TADPOL survey</a:t>
            </a:r>
            <a:endParaRPr lang="en-US" b="1" dirty="0">
              <a:latin typeface="Gill Sans MT"/>
              <a:cs typeface="Gill Sans MT"/>
            </a:endParaRPr>
          </a:p>
          <a:p>
            <a:pPr lvl="2"/>
            <a:r>
              <a:rPr lang="en-US" dirty="0" smtClean="0">
                <a:latin typeface="Gill Sans MT"/>
                <a:cs typeface="Gill Sans MT"/>
              </a:rPr>
              <a:t>CARMA 1mm full-Stokes polarization system</a:t>
            </a:r>
          </a:p>
          <a:p>
            <a:pPr lvl="2"/>
            <a:endParaRPr lang="en-US" dirty="0">
              <a:latin typeface="Gill Sans MT"/>
              <a:cs typeface="Gill Sans MT"/>
            </a:endParaRPr>
          </a:p>
          <a:p>
            <a:r>
              <a:rPr lang="en-US" b="1" dirty="0" smtClean="0">
                <a:latin typeface="Gill Sans MT"/>
                <a:cs typeface="Gill Sans MT"/>
              </a:rPr>
              <a:t>B-fields: </a:t>
            </a:r>
            <a:r>
              <a:rPr lang="en-US" dirty="0" smtClean="0">
                <a:latin typeface="Gill Sans MT"/>
                <a:cs typeface="Gill Sans MT"/>
              </a:rPr>
              <a:t>multi-scale comparisons</a:t>
            </a:r>
          </a:p>
          <a:p>
            <a:pPr lvl="1"/>
            <a:r>
              <a:rPr lang="en-US" dirty="0">
                <a:latin typeface="Gill Sans MT"/>
                <a:cs typeface="Gill Sans MT"/>
              </a:rPr>
              <a:t>Cloud </a:t>
            </a:r>
            <a:r>
              <a:rPr lang="en-US" dirty="0">
                <a:latin typeface="Gill Sans MT"/>
                <a:cs typeface="Gill Sans MT"/>
                <a:sym typeface="Wingdings"/>
              </a:rPr>
              <a:t> core  envelope  </a:t>
            </a:r>
            <a:r>
              <a:rPr lang="en-US" dirty="0" smtClean="0">
                <a:latin typeface="Gill Sans MT"/>
                <a:cs typeface="Gill Sans MT"/>
                <a:sym typeface="Wingdings"/>
              </a:rPr>
              <a:t>disk</a:t>
            </a:r>
          </a:p>
          <a:p>
            <a:pPr lvl="1"/>
            <a:r>
              <a:rPr lang="en-US" dirty="0" smtClean="0">
                <a:latin typeface="Gill Sans MT"/>
                <a:cs typeface="Gill Sans MT"/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latin typeface="Gill Sans MT"/>
                <a:cs typeface="Gill Sans MT"/>
                <a:sym typeface="Wingdings"/>
              </a:rPr>
              <a:t>Disk formation implications</a:t>
            </a:r>
          </a:p>
          <a:p>
            <a:pPr lvl="1"/>
            <a:endParaRPr lang="en-US" dirty="0">
              <a:latin typeface="Gill Sans MT"/>
              <a:cs typeface="Gill Sans MT"/>
              <a:sym typeface="Wingdings"/>
            </a:endParaRPr>
          </a:p>
          <a:p>
            <a:r>
              <a:rPr lang="en-US" b="1" dirty="0" smtClean="0">
                <a:latin typeface="Gill Sans MT"/>
                <a:cs typeface="Gill Sans MT"/>
                <a:sym typeface="Wingdings"/>
              </a:rPr>
              <a:t>Star-forming regions</a:t>
            </a:r>
            <a:endParaRPr lang="en-US" b="1" dirty="0">
              <a:latin typeface="Gill Sans MT"/>
              <a:cs typeface="Gill Sans MT"/>
              <a:sym typeface="Wingdings"/>
            </a:endParaRPr>
          </a:p>
          <a:p>
            <a:pPr lvl="1"/>
            <a:endParaRPr lang="en-US" b="1" dirty="0" smtClean="0"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+ 2006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3001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ill Sans MT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44716" y="1047051"/>
            <a:ext cx="5097070" cy="5469185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ill Sans MT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Volgenau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Leslie Looney, Dick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Hakobian</a:t>
            </a:r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ill Sans MT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Other</a:t>
            </a:r>
          </a:p>
          <a:p>
            <a:pPr marL="274320" lvl="1" indent="0" algn="just">
              <a:buClr>
                <a:srgbClr val="93A299"/>
              </a:buClr>
              <a:buNone/>
            </a:pPr>
            <a:r>
              <a:rPr lang="en-US" dirty="0">
                <a:solidFill>
                  <a:srgbClr val="292934"/>
                </a:solidFill>
                <a:latin typeface="Gill Sans MT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ill Sans MT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Ian Stephens (BU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), Jason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Fiege</a:t>
            </a:r>
            <a:r>
              <a:rPr lang="en-US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&amp; Erica Franzmann (Manitoba), Martin Houde (UWO, Caltech), Brenda Matthews (NRC-CNRC),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 Kwon (SRON)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" y="6314503"/>
            <a:ext cx="547451" cy="54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87" y="6299465"/>
            <a:ext cx="604750" cy="558789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514" y="6328809"/>
            <a:ext cx="674030" cy="498783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43" y="6358538"/>
            <a:ext cx="789165" cy="480500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46" y="6304342"/>
            <a:ext cx="543773" cy="543773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737" y="6316557"/>
            <a:ext cx="618187" cy="529262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39" y="6286579"/>
            <a:ext cx="558788" cy="558788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368" y="6284023"/>
            <a:ext cx="419841" cy="543773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185695" y="6322855"/>
            <a:ext cx="490911" cy="58883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538789" y="6314214"/>
            <a:ext cx="637632" cy="543719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18" y="6313586"/>
            <a:ext cx="471259" cy="525454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166" y="6296374"/>
            <a:ext cx="406679" cy="529918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081" y="6268395"/>
            <a:ext cx="578217" cy="578217"/>
          </a:xfrm>
          <a:prstGeom prst="rect">
            <a:avLst/>
          </a:prstGeom>
        </p:spPr>
      </p:pic>
      <p:pic>
        <p:nvPicPr>
          <p:cNvPr id="9" name="Picture 8" descr="bu_seal.jpg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8" r="20572"/>
          <a:stretch/>
        </p:blipFill>
        <p:spPr>
          <a:xfrm>
            <a:off x="2945533" y="6268637"/>
            <a:ext cx="554825" cy="570401"/>
          </a:xfrm>
          <a:prstGeom prst="rect">
            <a:avLst/>
          </a:prstGeom>
        </p:spPr>
      </p:pic>
      <p:pic>
        <p:nvPicPr>
          <p:cNvPr id="18" name="Picture 17" descr="sron_logo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23" y="6310727"/>
            <a:ext cx="606777" cy="6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53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Largest</a:t>
            </a:r>
            <a:r>
              <a:rPr lang="en-US" sz="2600" dirty="0"/>
              <a:t> </a:t>
            </a:r>
            <a:r>
              <a:rPr lang="en-US" sz="2600" dirty="0" smtClean="0"/>
              <a:t>survey of star-forming cores to date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&gt;500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ApJL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769, L15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88202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6579188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527" y="1375762"/>
            <a:ext cx="3251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31833" y="1375762"/>
            <a:ext cx="3831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4B, 4B2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ill Sans MT"/>
              </a:rPr>
              <a:t>TADPOL results</a:t>
            </a:r>
            <a:endParaRPr lang="en-US" dirty="0">
              <a:solidFill>
                <a:srgbClr val="D2533C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4167" y="1375762"/>
            <a:ext cx="326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ill Sans MT"/>
                  <a:cs typeface="Gill Sans MT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57" y="1016682"/>
            <a:ext cx="5729948" cy="5729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ill Sans MT"/>
                <a:cs typeface="Gill Sans MT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ill Sans MT"/>
                <a:cs typeface="Gill Sans MT"/>
              </a:rPr>
              <a:t>8, 8(N)</a:t>
            </a:r>
            <a:endParaRPr lang="en-US" sz="2400" b="1" dirty="0">
              <a:solidFill>
                <a:srgbClr val="000000"/>
              </a:solidFill>
              <a:latin typeface="Gill Sans MT"/>
              <a:cs typeface="Gill Sans MT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958453" y="6279477"/>
            <a:ext cx="813039" cy="551859"/>
            <a:chOff x="288642" y="6448293"/>
            <a:chExt cx="860161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484700" y="6363482"/>
              <a:ext cx="579291" cy="748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ill Sans MT"/>
                  <a:cs typeface="Gill Sans MT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ill Sans MT"/>
                <a:cs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7419063" cy="5755816"/>
            <a:chOff x="-103715" y="308876"/>
            <a:chExt cx="7419063" cy="57558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20" b="9628"/>
            <a:stretch/>
          </p:blipFill>
          <p:spPr>
            <a:xfrm>
              <a:off x="659196" y="655573"/>
              <a:ext cx="6656152" cy="5127879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200" b="1" dirty="0" smtClean="0">
                  <a:solidFill>
                    <a:srgbClr val="292934"/>
                  </a:solidFill>
                  <a:latin typeface="Gill Sans MT"/>
                </a:rPr>
                <a:t>CDF</a:t>
              </a:r>
              <a:endParaRPr lang="en-US" sz="22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531340"/>
            <a:ext cx="3768340" cy="1200329"/>
            <a:chOff x="5349363" y="531340"/>
            <a:chExt cx="3768340" cy="1200329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531340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1989861"/>
            <a:ext cx="3702423" cy="923330"/>
            <a:chOff x="5415280" y="2152421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152421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814052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ill Sans MT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ill Sans M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ill Sans MT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ill Sans MT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147507"/>
            <a:ext cx="3794637" cy="1477328"/>
            <a:chOff x="5323066" y="425510"/>
            <a:chExt cx="3794637" cy="1477328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425510"/>
              <a:ext cx="23847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ill Sans MT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35205" y="5164381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ill Sans MT"/>
              </a:rPr>
              <a:t>Hull+ 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2013a, </a:t>
            </a:r>
            <a:r>
              <a:rPr lang="en-US" dirty="0" err="1" smtClean="0">
                <a:solidFill>
                  <a:srgbClr val="292934"/>
                </a:solidFill>
                <a:latin typeface="Gill Sans MT"/>
              </a:rPr>
              <a:t>ApJ</a:t>
            </a:r>
            <a:r>
              <a:rPr lang="en-US" dirty="0" smtClean="0">
                <a:solidFill>
                  <a:srgbClr val="292934"/>
                </a:solidFill>
                <a:latin typeface="Gill Sans MT"/>
              </a:rPr>
              <a:t>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  <a:latin typeface="Gill Sans MT"/>
              </a:rPr>
              <a:t>(plot updated Aug ‘13)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61741" y="6052486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36588" y="541880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2908" y="125896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92193" y="5854835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15544" y="5858317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8" name="TextBox 27"/>
          <p:cNvSpPr txBox="1"/>
          <p:nvPr/>
        </p:nvSpPr>
        <p:spPr>
          <a:xfrm rot="19091015">
            <a:off x="1744293" y="1614999"/>
            <a:ext cx="1002497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 rot="19376949">
            <a:off x="2801883" y="3323818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TextBox 30"/>
          <p:cNvSpPr txBox="1"/>
          <p:nvPr/>
        </p:nvSpPr>
        <p:spPr>
          <a:xfrm rot="19640471">
            <a:off x="3691685" y="419192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Oval 31"/>
          <p:cNvSpPr/>
          <p:nvPr/>
        </p:nvSpPr>
        <p:spPr>
          <a:xfrm rot="19270186">
            <a:off x="2563496" y="1481068"/>
            <a:ext cx="396115" cy="2509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263475"/>
            <a:ext cx="3721874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10000" b="1" dirty="0" smtClean="0">
                <a:latin typeface="Gill Sans MT"/>
              </a:rPr>
              <a:t> 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7000" b="1" dirty="0" smtClean="0">
                <a:latin typeface="Gill Sans MT"/>
              </a:rPr>
              <a:t>0.1 pc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 smtClean="0">
              <a:latin typeface="Gill Sans MT"/>
            </a:endParaRP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000" b="1" dirty="0" smtClean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&lt; </a:t>
            </a:r>
            <a:r>
              <a:rPr lang="en-US" sz="3000" b="1" dirty="0" smtClean="0">
                <a:latin typeface="Gill Sans MT"/>
              </a:rPr>
              <a:t>100 AU</a:t>
            </a:r>
            <a:endParaRPr lang="en-US" sz="3000" b="1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28035" y="1251930"/>
            <a:ext cx="439936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 smtClean="0">
                <a:latin typeface="Gill Sans MT"/>
              </a:rPr>
              <a:t>cloud</a:t>
            </a:r>
          </a:p>
          <a:p>
            <a:endParaRPr lang="en-US" b="1" dirty="0">
              <a:latin typeface="Gill Sans MT"/>
            </a:endParaRPr>
          </a:p>
          <a:p>
            <a:r>
              <a:rPr lang="en-US" sz="7000" b="1" dirty="0" smtClean="0">
                <a:latin typeface="Gill Sans MT"/>
              </a:rPr>
              <a:t>core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4500" b="1" dirty="0" smtClean="0">
                <a:latin typeface="Gill Sans MT"/>
              </a:rPr>
              <a:t>envelope</a:t>
            </a:r>
          </a:p>
          <a:p>
            <a:endParaRPr lang="en-US" b="1" dirty="0" smtClean="0">
              <a:latin typeface="Gill Sans MT"/>
            </a:endParaRPr>
          </a:p>
          <a:p>
            <a:endParaRPr lang="en-US" b="1" dirty="0">
              <a:latin typeface="Gill Sans MT"/>
            </a:endParaRPr>
          </a:p>
          <a:p>
            <a:r>
              <a:rPr lang="en-US" sz="3000" b="1" dirty="0" smtClean="0">
                <a:latin typeface="Gill Sans MT"/>
              </a:rPr>
              <a:t>disk</a:t>
            </a:r>
            <a:endParaRPr lang="en-US" sz="3000" b="1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</a:t>
            </a:r>
            <a:r>
              <a:rPr lang="en-US" dirty="0" smtClean="0">
                <a:sym typeface="Wingdings"/>
              </a:rPr>
              <a:t>disk</a:t>
            </a:r>
          </a:p>
          <a:p>
            <a:pPr lvl="1"/>
            <a:r>
              <a:rPr lang="en-US" dirty="0" smtClean="0"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ym typeface="Wingdings"/>
              </a:rPr>
              <a:t>Back to outflows!</a:t>
            </a:r>
          </a:p>
          <a:p>
            <a:pPr lvl="2"/>
            <a:r>
              <a:rPr lang="en-US" dirty="0">
                <a:sym typeface="Wingdings"/>
              </a:rPr>
              <a:t>Disk formation </a:t>
            </a:r>
            <a:r>
              <a:rPr lang="en-US" dirty="0" smtClean="0">
                <a:sym typeface="Wingdings"/>
              </a:rPr>
              <a:t>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olidFill>
                  <a:srgbClr val="A6A6A6"/>
                </a:solidFill>
                <a:sym typeface="Wingdings"/>
              </a:rPr>
              <a:t>Star-forming regions</a:t>
            </a:r>
            <a:endParaRPr lang="en-US" b="1" dirty="0">
              <a:solidFill>
                <a:srgbClr val="A6A6A6"/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Large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medium</a:t>
            </a:r>
            <a:r>
              <a:rPr lang="en-US" sz="3200" dirty="0" smtClean="0"/>
              <a:t> </a:t>
            </a:r>
            <a:r>
              <a:rPr lang="en-US" sz="3200" b="1" dirty="0" smtClean="0"/>
              <a:t>scale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72100" y="5104587"/>
            <a:ext cx="1809172" cy="1683266"/>
            <a:chOff x="5372100" y="5104587"/>
            <a:chExt cx="1809172" cy="1683266"/>
          </a:xfrm>
        </p:grpSpPr>
        <p:sp>
          <p:nvSpPr>
            <p:cNvPr id="7" name="TextBox 6"/>
            <p:cNvSpPr txBox="1"/>
            <p:nvPr/>
          </p:nvSpPr>
          <p:spPr>
            <a:xfrm>
              <a:off x="5486399" y="5864523"/>
              <a:ext cx="169487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Optical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100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 flipV="1">
              <a:off x="5372100" y="5104587"/>
              <a:ext cx="673100" cy="759936"/>
            </a:xfrm>
            <a:prstGeom prst="straightConnector1">
              <a:avLst/>
            </a:prstGeom>
            <a:ln w="28575" cmpd="sng">
              <a:gradFill flip="none" rotWithShape="1">
                <a:gsLst>
                  <a:gs pos="0">
                    <a:schemeClr val="tx1"/>
                  </a:gs>
                  <a:gs pos="48000">
                    <a:srgbClr val="FFFFFF"/>
                  </a:gs>
                </a:gsLst>
                <a:lin ang="0" scaled="1"/>
                <a:tileRect/>
              </a:gra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 flipV="1">
            <a:off x="1447800" y="3989474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87652" y="35825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Gill Sans MT"/>
                <a:cs typeface="Gill Sans MT"/>
              </a:rPr>
              <a:t>~0.3 pc</a:t>
            </a:r>
            <a:endParaRPr lang="en-US" sz="2000" b="1" dirty="0">
              <a:solidFill>
                <a:srgbClr val="FFFFFF"/>
              </a:solidFill>
              <a:latin typeface="Gill Sans MT"/>
              <a:cs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0100" y="3263087"/>
            <a:ext cx="2412722" cy="3512066"/>
            <a:chOff x="800100" y="3263087"/>
            <a:chExt cx="2412722" cy="3512066"/>
          </a:xfrm>
        </p:grpSpPr>
        <p:sp>
          <p:nvSpPr>
            <p:cNvPr id="6" name="TextBox 5"/>
            <p:cNvSpPr txBox="1"/>
            <p:nvPr/>
          </p:nvSpPr>
          <p:spPr>
            <a:xfrm>
              <a:off x="800100" y="5851823"/>
              <a:ext cx="24127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Sub-mm CSO data</a:t>
              </a: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n ~ 10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5 </a:t>
              </a:r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cm</a:t>
              </a:r>
              <a:r>
                <a:rPr lang="en-US" b="1" baseline="30000" dirty="0" smtClean="0">
                  <a:solidFill>
                    <a:srgbClr val="292934"/>
                  </a:solidFill>
                  <a:latin typeface="Gill Sans MT"/>
                </a:rPr>
                <a:t>-3</a:t>
              </a:r>
              <a:endParaRPr lang="en-US" b="1" dirty="0" smtClean="0">
                <a:solidFill>
                  <a:srgbClr val="292934"/>
                </a:solidFill>
                <a:latin typeface="Gill Sans MT"/>
              </a:endParaRPr>
            </a:p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ill Sans MT"/>
                </a:rPr>
                <a:t>L ~ 0.3 pc</a:t>
              </a:r>
              <a:endParaRPr lang="en-US" b="1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1498600" y="5371287"/>
              <a:ext cx="393700" cy="4932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1498600" y="3263087"/>
              <a:ext cx="304800" cy="2588736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ill Sans MT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ill Sans MT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1756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8076" y="266411"/>
            <a:ext cx="29194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Ambient </a:t>
            </a:r>
            <a:r>
              <a:rPr lang="en-US" sz="2200" b="1" dirty="0">
                <a:latin typeface="Gill Sans MT"/>
              </a:rPr>
              <a:t>𝜽</a:t>
            </a:r>
            <a:r>
              <a:rPr lang="en-US" sz="2200" b="1" baseline="-25000" dirty="0">
                <a:latin typeface="Gill Sans MT"/>
              </a:rPr>
              <a:t>B-</a:t>
            </a:r>
            <a:r>
              <a:rPr lang="en-US" sz="2200" b="1" baseline="-25000" dirty="0" smtClean="0">
                <a:latin typeface="Gill Sans MT"/>
              </a:rPr>
              <a:t>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ill Sans MT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)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1515468" y="4605130"/>
            <a:ext cx="34684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smtClean="0">
                <a:latin typeface="Gill Sans MT"/>
              </a:rPr>
              <a:t>Core 𝜽</a:t>
            </a:r>
            <a:r>
              <a:rPr lang="en-US" sz="2800" b="1" baseline="-25000" dirty="0" smtClean="0">
                <a:latin typeface="Gill Sans MT"/>
              </a:rPr>
              <a:t>B</a:t>
            </a:r>
            <a:r>
              <a:rPr lang="en-US" sz="2800" b="1" baseline="-25000" dirty="0">
                <a:latin typeface="Gill Sans MT"/>
              </a:rPr>
              <a:t>-</a:t>
            </a:r>
            <a:r>
              <a:rPr lang="en-US" sz="2800" b="1" baseline="-25000" dirty="0" smtClean="0">
                <a:latin typeface="Gill Sans MT"/>
              </a:rPr>
              <a:t>field</a:t>
            </a:r>
            <a:r>
              <a:rPr lang="en-US" sz="2800" b="1" dirty="0" smtClean="0">
                <a:latin typeface="Gill Sans MT"/>
              </a:rPr>
              <a:t> (</a:t>
            </a:r>
            <a:r>
              <a:rPr lang="en-US" sz="2800" b="1" dirty="0" err="1" smtClean="0">
                <a:latin typeface="Gill Sans MT"/>
              </a:rPr>
              <a:t>deg</a:t>
            </a:r>
            <a:r>
              <a:rPr lang="en-US" sz="2800" b="1" dirty="0" smtClean="0">
                <a:latin typeface="Gill Sans MT"/>
              </a:rPr>
              <a:t>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62597" y="697528"/>
            <a:ext cx="3865566" cy="6130754"/>
            <a:chOff x="219597" y="455081"/>
            <a:chExt cx="3865566" cy="613075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458768" y="4647383"/>
              <a:ext cx="47636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19597" y="6124170"/>
              <a:ext cx="74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-90º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86050" y="3198083"/>
              <a:ext cx="6461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ill Sans MT"/>
                </a:rPr>
                <a:t>90º</a:t>
              </a:r>
              <a:endParaRPr lang="en-US" sz="2400" b="1" dirty="0">
                <a:solidFill>
                  <a:srgbClr val="292934"/>
                </a:solidFill>
                <a:latin typeface="Gill Sans MT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185942" y="687885"/>
            <a:ext cx="476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428108" y="694678"/>
            <a:ext cx="815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180º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40838" y="709493"/>
            <a:ext cx="6461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8799" y="628723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H.-b. Li+ 2009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  <a:latin typeface="Gill Sans MT"/>
              </a:rPr>
              <a:t>&gt;</a:t>
            </a:r>
            <a:r>
              <a:rPr lang="en-US" sz="9000" b="1" dirty="0">
                <a:latin typeface="Gill Sans MT"/>
              </a:rPr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Li+ 2009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comparisons: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98389" y="3716086"/>
            <a:ext cx="405652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(Not always) consistent</a:t>
            </a:r>
          </a:p>
          <a:p>
            <a:pPr lvl="0"/>
            <a:endParaRPr lang="en-US" sz="1000" b="1" dirty="0">
              <a:solidFill>
                <a:srgbClr val="292934"/>
              </a:solidFill>
              <a:latin typeface="Gill Sans MT"/>
            </a:endParaRPr>
          </a:p>
          <a:p>
            <a:pPr defTabSz="914400"/>
            <a:r>
              <a:rPr lang="en-US" sz="2500" dirty="0">
                <a:solidFill>
                  <a:srgbClr val="292934"/>
                </a:solidFill>
                <a:latin typeface="Gill Sans MT"/>
              </a:rPr>
              <a:t>Hull+ 2013b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(in prep)</a:t>
            </a:r>
          </a:p>
          <a:p>
            <a:pPr defTabSz="914400"/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Chapman+ 2013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2226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646"/>
          <a:stretch/>
        </p:blipFill>
        <p:spPr>
          <a:xfrm>
            <a:off x="1480228" y="883816"/>
            <a:ext cx="6322905" cy="58872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26412" y="105385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1333-IRAS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06" y="6241140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707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2225" y="145426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6950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b="9812"/>
          <a:stretch/>
        </p:blipFill>
        <p:spPr>
          <a:xfrm>
            <a:off x="1480218" y="1041537"/>
            <a:ext cx="6176721" cy="5661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76185" y="1331661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7274" y="119236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597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699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194474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chemeClr val="bg1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34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b="9587"/>
          <a:stretch/>
        </p:blipFill>
        <p:spPr>
          <a:xfrm>
            <a:off x="1461946" y="849684"/>
            <a:ext cx="6350042" cy="59793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17275" y="944218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0583" y="6100456"/>
            <a:ext cx="258435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defTabSz="914400"/>
            <a:endParaRPr lang="en-US" dirty="0" smtClean="0">
              <a:solidFill>
                <a:srgbClr val="292934"/>
              </a:solidFill>
              <a:latin typeface="Gill Sans MT"/>
            </a:endParaRPr>
          </a:p>
          <a:p>
            <a:pPr algn="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See also: Chapman+13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3272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12225" y="122343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27691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5" r="4801" b="9522"/>
          <a:stretch/>
        </p:blipFill>
        <p:spPr>
          <a:xfrm>
            <a:off x="1523914" y="888719"/>
            <a:ext cx="6388403" cy="596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1476" y="163566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Cores with </a:t>
            </a:r>
            <a:r>
              <a:rPr lang="en-US" b="1" dirty="0" err="1" smtClean="0">
                <a:latin typeface="Gill Sans MT"/>
              </a:rPr>
              <a:t>IN</a:t>
            </a:r>
            <a:r>
              <a:rPr lang="en-US" b="1" dirty="0" err="1" smtClean="0">
                <a:solidFill>
                  <a:schemeClr val="tx1"/>
                </a:solidFill>
                <a:latin typeface="Gill Sans MT"/>
              </a:rPr>
              <a:t>consistent</a:t>
            </a:r>
            <a:r>
              <a:rPr lang="en-US" dirty="0" smtClean="0">
                <a:latin typeface="Gill Sans MT"/>
              </a:rPr>
              <a:t> large-to-small B-fields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051259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756" y="6301615"/>
            <a:ext cx="1088571" cy="452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91882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consistency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4" t="9132" r="9496" b="9730"/>
          <a:stretch/>
        </p:blipFill>
        <p:spPr>
          <a:xfrm>
            <a:off x="1346969" y="983540"/>
            <a:ext cx="6725991" cy="53933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816524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9387238">
            <a:off x="3728705" y="4072168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(consistent fields?)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24839" y="141776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897274">
            <a:off x="3523911" y="2047686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4161999" y="3799742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8543456">
            <a:off x="3960700" y="2565453"/>
            <a:ext cx="596948" cy="15488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13277" y="2907830"/>
            <a:ext cx="801723" cy="2702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173276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0" t="9231" r="8749" b="9559"/>
          <a:stretch/>
        </p:blipFill>
        <p:spPr>
          <a:xfrm>
            <a:off x="1467708" y="1029989"/>
            <a:ext cx="6844970" cy="5419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392245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8765" y="1187650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4" name="Donut 3"/>
          <p:cNvSpPr/>
          <p:nvPr/>
        </p:nvSpPr>
        <p:spPr>
          <a:xfrm>
            <a:off x="3533704" y="5089501"/>
            <a:ext cx="4276184" cy="1242550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58262" y="5259912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>
                <a:solidFill>
                  <a:schemeClr val="tx1">
                    <a:alpha val="53000"/>
                  </a:schemeClr>
                </a:solidFill>
                <a:latin typeface="Gill Sans MT"/>
              </a:rPr>
              <a:t>HI-POL</a:t>
            </a:r>
          </a:p>
        </p:txBody>
      </p:sp>
      <p:sp>
        <p:nvSpPr>
          <p:cNvPr id="10" name="Rectangle 9"/>
          <p:cNvSpPr/>
          <p:nvPr/>
        </p:nvSpPr>
        <p:spPr>
          <a:xfrm rot="16200000">
            <a:off x="1707196" y="3031242"/>
            <a:ext cx="279124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LO-POL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681720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6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9512"/>
            <a:ext cx="8229600" cy="990600"/>
          </a:xfrm>
        </p:spPr>
        <p:txBody>
          <a:bodyPr/>
          <a:lstStyle/>
          <a:p>
            <a:r>
              <a:rPr lang="en-US" dirty="0" smtClean="0"/>
              <a:t>Polarization “hole” effect</a:t>
            </a:r>
            <a:endParaRPr lang="en-US" dirty="0"/>
          </a:p>
        </p:txBody>
      </p:sp>
      <p:pic>
        <p:nvPicPr>
          <p:cNvPr id="4" name="Picture 3" descr="L1157_pct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4" t="7495" r="11105" b="9699"/>
          <a:stretch/>
        </p:blipFill>
        <p:spPr>
          <a:xfrm>
            <a:off x="1778001" y="1088678"/>
            <a:ext cx="5651500" cy="55946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1288675"/>
            <a:ext cx="215248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L1157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97761" y="6235325"/>
            <a:ext cx="6572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54729" y="1158433"/>
            <a:ext cx="78439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10%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6511754" y="3631826"/>
            <a:ext cx="25146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Polarization %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98141" y="3994727"/>
            <a:ext cx="4289133" cy="3007143"/>
            <a:chOff x="98141" y="3994727"/>
            <a:chExt cx="4289133" cy="3007143"/>
          </a:xfrm>
        </p:grpSpPr>
        <p:sp>
          <p:nvSpPr>
            <p:cNvPr id="10" name="TextBox 9"/>
            <p:cNvSpPr txBox="1"/>
            <p:nvPr/>
          </p:nvSpPr>
          <p:spPr>
            <a:xfrm>
              <a:off x="98141" y="4860923"/>
              <a:ext cx="1720272" cy="2140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LOW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V="1">
              <a:off x="1639456" y="3994727"/>
              <a:ext cx="2747818" cy="1125232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4635" y="2486294"/>
            <a:ext cx="4421909" cy="553998"/>
            <a:chOff x="63506" y="4860923"/>
            <a:chExt cx="4421909" cy="553998"/>
          </a:xfrm>
        </p:grpSpPr>
        <p:sp>
          <p:nvSpPr>
            <p:cNvPr id="25" name="TextBox 24"/>
            <p:cNvSpPr txBox="1"/>
            <p:nvPr/>
          </p:nvSpPr>
          <p:spPr>
            <a:xfrm>
              <a:off x="63506" y="4860923"/>
              <a:ext cx="172027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3000" b="1" dirty="0" smtClean="0">
                  <a:solidFill>
                    <a:srgbClr val="292934"/>
                  </a:solidFill>
                  <a:latin typeface="Gill Sans MT"/>
                </a:rPr>
                <a:t>HIGH %</a:t>
              </a:r>
              <a:endParaRPr lang="en-US" sz="3000" dirty="0">
                <a:solidFill>
                  <a:srgbClr val="292934"/>
                </a:solidFill>
                <a:latin typeface="Gill Sans M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1639456" y="5119959"/>
              <a:ext cx="2845959" cy="210306"/>
            </a:xfrm>
            <a:prstGeom prst="straightConnector1">
              <a:avLst/>
            </a:prstGeom>
            <a:ln w="57150" cmpd="sng">
              <a:gradFill flip="none" rotWithShape="1">
                <a:gsLst>
                  <a:gs pos="0">
                    <a:schemeClr val="tx1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tailEnd type="triangle" w="sm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998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645" y="392290"/>
            <a:ext cx="8229600" cy="990600"/>
          </a:xfrm>
        </p:spPr>
        <p:txBody>
          <a:bodyPr/>
          <a:lstStyle/>
          <a:p>
            <a:r>
              <a:rPr lang="en-US" dirty="0" smtClean="0"/>
              <a:t>Cores: two populations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444" y="1340557"/>
            <a:ext cx="415995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4000" dirty="0" smtClean="0">
                <a:latin typeface="Gill Sans MT"/>
              </a:rPr>
              <a:t>(P </a:t>
            </a:r>
            <a:r>
              <a:rPr lang="en-US" sz="4000" dirty="0">
                <a:latin typeface="Gill Sans MT"/>
              </a:rPr>
              <a:t>≈</a:t>
            </a:r>
            <a:r>
              <a:rPr lang="en-US" sz="4000" dirty="0" smtClean="0">
                <a:latin typeface="Gill Sans MT"/>
              </a:rPr>
              <a:t> 3 – 6%)</a:t>
            </a:r>
            <a:endParaRPr lang="en-US" sz="4000" dirty="0">
              <a:latin typeface="Gill Sans MT"/>
            </a:endParaRP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∥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</a:t>
            </a:r>
            <a:r>
              <a:rPr lang="en-US" sz="4000" u="sng" dirty="0" smtClean="0">
                <a:latin typeface="Gill Sans MT"/>
              </a:rPr>
              <a:t>random</a:t>
            </a:r>
            <a:r>
              <a:rPr lang="en-US" sz="4000" dirty="0" smtClean="0">
                <a:latin typeface="Gill Sans MT"/>
              </a:rPr>
              <a:t> </a:t>
            </a:r>
            <a:r>
              <a:rPr lang="en-US" sz="4000" dirty="0" err="1" smtClean="0">
                <a:latin typeface="Gill Sans MT"/>
              </a:rPr>
              <a:t>w.r.t</a:t>
            </a:r>
            <a:r>
              <a:rPr lang="en-US" sz="4000" dirty="0" smtClean="0">
                <a:latin typeface="Gill Sans MT"/>
              </a:rPr>
              <a:t>.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05398" y="1354670"/>
            <a:ext cx="36830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4000" dirty="0">
                <a:latin typeface="Gill Sans MT"/>
              </a:rPr>
              <a:t>(P ≲</a:t>
            </a:r>
            <a:r>
              <a:rPr lang="en-US" sz="4000" dirty="0" smtClean="0">
                <a:latin typeface="Gill Sans MT"/>
              </a:rPr>
              <a:t> 3%</a:t>
            </a:r>
            <a:r>
              <a:rPr lang="en-US" sz="4000" dirty="0">
                <a:latin typeface="Gill Sans MT"/>
              </a:rPr>
              <a:t>)</a:t>
            </a:r>
          </a:p>
          <a:p>
            <a:pPr algn="ctr"/>
            <a:endParaRPr lang="en-US" sz="6000" dirty="0" smtClean="0">
              <a:latin typeface="Gill Sans MT"/>
            </a:endParaRPr>
          </a:p>
          <a:p>
            <a:pPr algn="ctr"/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sm</a:t>
            </a:r>
            <a:r>
              <a:rPr lang="en-US" sz="6000" dirty="0" smtClean="0">
                <a:latin typeface="Gill Sans MT"/>
              </a:rPr>
              <a:t> ∦ </a:t>
            </a:r>
            <a:r>
              <a:rPr lang="en-US" sz="6000" dirty="0" err="1" smtClean="0">
                <a:latin typeface="Gill Sans MT"/>
              </a:rPr>
              <a:t>B</a:t>
            </a:r>
            <a:r>
              <a:rPr lang="en-US" sz="6000" baseline="-25000" dirty="0" err="1" smtClean="0">
                <a:latin typeface="Gill Sans MT"/>
              </a:rPr>
              <a:t>lg</a:t>
            </a:r>
            <a:endParaRPr lang="en-US" sz="6000" baseline="-25000" dirty="0" smtClean="0">
              <a:latin typeface="Gill Sans MT"/>
            </a:endParaRPr>
          </a:p>
          <a:p>
            <a:pPr algn="ctr"/>
            <a:endParaRPr lang="en-US" sz="4000" dirty="0" smtClean="0">
              <a:latin typeface="Gill Sans MT"/>
            </a:endParaRPr>
          </a:p>
          <a:p>
            <a:pPr algn="ctr"/>
            <a:r>
              <a:rPr lang="en-US" sz="4000" dirty="0" smtClean="0">
                <a:latin typeface="Gill Sans MT"/>
              </a:rPr>
              <a:t>Outflows ⟂ </a:t>
            </a:r>
            <a:r>
              <a:rPr lang="en-US" sz="4000" dirty="0" err="1" smtClean="0">
                <a:latin typeface="Gill Sans MT"/>
              </a:rPr>
              <a:t>B</a:t>
            </a:r>
            <a:r>
              <a:rPr lang="en-US" sz="4000" baseline="-25000" dirty="0" err="1" smtClean="0">
                <a:latin typeface="Gill Sans MT"/>
              </a:rPr>
              <a:t>sm</a:t>
            </a:r>
            <a:endParaRPr lang="en-US" sz="4000" dirty="0">
              <a:latin typeface="Gill Sans M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684889" y="1651000"/>
            <a:ext cx="0" cy="486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91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comparisons: B-fields vs. outflows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  <a:solidFill>
            <a:schemeClr val="accent1">
              <a:alpha val="1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RANDOM</a:t>
            </a:r>
            <a:endParaRPr lang="en-US" sz="28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r>
              <a:rPr lang="en-US" sz="2500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Hull+ 2013a</a:t>
            </a:r>
            <a:endParaRPr lang="en-US" sz="2500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9231" y="3009957"/>
            <a:ext cx="51646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Back to outflows!</a:t>
            </a:r>
            <a:endParaRPr lang="en-US" sz="30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12790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ill Sans MT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ill Sans MT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152343" y="3967687"/>
              <a:ext cx="917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ill Sans MT"/>
                  <a:ea typeface="ＭＳ Ｐゴシック"/>
                  <a:cs typeface="Gill Sans MT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Gill Sans MT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Gill Sans MT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ill Sans MT"/>
                <a:ea typeface="ＭＳ Ｐゴシック"/>
                <a:cs typeface="Gill Sans MT"/>
              </a:rPr>
              <a:t> dark cloud</a:t>
            </a:r>
            <a:endParaRPr lang="en-US" sz="2400" dirty="0">
              <a:solidFill>
                <a:srgbClr val="000000"/>
              </a:solidFill>
              <a:latin typeface="Gill Sans MT"/>
              <a:ea typeface="ＭＳ Ｐゴシック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7" y="4677977"/>
            <a:ext cx="399647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</a:t>
            </a:r>
          </a:p>
          <a:p>
            <a:pPr lvl="0"/>
            <a:r>
              <a:rPr lang="en-US" sz="2800" b="1" dirty="0">
                <a:solidFill>
                  <a:srgbClr val="292934"/>
                </a:solidFill>
                <a:latin typeface="Gill Sans MT"/>
              </a:rPr>
              <a:t>	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</a:rPr>
              <a:t>Or preferentially ⟂ ?</a:t>
            </a:r>
            <a:endParaRPr lang="en-US" sz="24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  <a:p>
            <a:r>
              <a:rPr lang="en-US" sz="2500" dirty="0" smtClean="0">
                <a:latin typeface="Gill Sans MT"/>
              </a:rPr>
              <a:t>Hull+ 2013a</a:t>
            </a:r>
            <a:endParaRPr lang="en-US" sz="25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1361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81516" y="4650085"/>
            <a:ext cx="37086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  <a:latin typeface="Gill Sans MT"/>
              </a:rPr>
              <a:t>Random (HI-POL)</a:t>
            </a:r>
            <a:endParaRPr lang="en-US" sz="2800" b="1" dirty="0">
              <a:solidFill>
                <a:srgbClr val="292934"/>
              </a:solidFill>
              <a:latin typeface="Gill Sans MT"/>
            </a:endParaRPr>
          </a:p>
          <a:p>
            <a:pPr lvl="0"/>
            <a:endParaRPr lang="en-US" sz="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25072" y="5476772"/>
            <a:ext cx="23824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292934"/>
                </a:solidFill>
                <a:latin typeface="Gill Sans MT"/>
              </a:rPr>
              <a:t>⟂ </a:t>
            </a:r>
            <a:r>
              <a:rPr lang="en-US" sz="2800" b="1" dirty="0">
                <a:solidFill>
                  <a:srgbClr val="292934"/>
                </a:solidFill>
                <a:latin typeface="Gill Sans MT"/>
              </a:rPr>
              <a:t>(LO-POL)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09444" y="5006611"/>
            <a:ext cx="901517" cy="362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009444" y="5368943"/>
            <a:ext cx="901517" cy="44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06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t="7948" r="8534" b="9626"/>
          <a:stretch/>
        </p:blipFill>
        <p:spPr>
          <a:xfrm>
            <a:off x="1419794" y="1058564"/>
            <a:ext cx="6552983" cy="52718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 rot="19387238">
            <a:off x="4219220" y="4209911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ALL CORES</a:t>
            </a:r>
          </a:p>
          <a:p>
            <a:pPr algn="ctr"/>
            <a:r>
              <a:rPr lang="en-US" sz="3000" dirty="0" smtClean="0">
                <a:latin typeface="Gill Sans MT"/>
              </a:rPr>
              <a:t>(random/misaligned?)</a:t>
            </a:r>
            <a:endParaRPr lang="en-US" sz="3000" dirty="0"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TextBox 16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4" name="Oval 3"/>
          <p:cNvSpPr/>
          <p:nvPr/>
        </p:nvSpPr>
        <p:spPr>
          <a:xfrm rot="19270186">
            <a:off x="4226864" y="381072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640471">
            <a:off x="4580081" y="444155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1195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7" t="9508" r="9395" b="9645"/>
          <a:stretch/>
        </p:blipFill>
        <p:spPr>
          <a:xfrm>
            <a:off x="1381463" y="1122941"/>
            <a:ext cx="6523326" cy="52001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9387238">
            <a:off x="4315980" y="4270386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HI-POL</a:t>
            </a:r>
          </a:p>
          <a:p>
            <a:pPr algn="ctr"/>
            <a:r>
              <a:rPr lang="en-US" sz="3000" dirty="0" smtClean="0">
                <a:latin typeface="Gill Sans MT"/>
              </a:rPr>
              <a:t>(random)</a:t>
            </a:r>
            <a:endParaRPr lang="en-US" sz="3000" dirty="0"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16359" y="390583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491854" y="1517820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656410" y="270949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4860082" y="3142179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640471">
            <a:off x="4545446" y="4414610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5213"/>
            <a:ext cx="82296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Cores: </a:t>
            </a:r>
            <a:r>
              <a:rPr lang="en-US" b="1" dirty="0" smtClean="0"/>
              <a:t>B-field vs. outflow alignment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3" t="8976" r="9307" b="9654"/>
          <a:stretch/>
        </p:blipFill>
        <p:spPr>
          <a:xfrm>
            <a:off x="1416241" y="1138340"/>
            <a:ext cx="6464975" cy="51808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985852" y="3156321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CDF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90150" y="5871205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 rot="19387238">
            <a:off x="4797772" y="4338927"/>
            <a:ext cx="392288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 smtClean="0">
                <a:latin typeface="Gill Sans MT"/>
              </a:rPr>
              <a:t>LO-POL</a:t>
            </a:r>
          </a:p>
          <a:p>
            <a:pPr algn="ctr"/>
            <a:r>
              <a:rPr lang="en-US" sz="3000" dirty="0" smtClean="0">
                <a:latin typeface="Gill Sans MT"/>
              </a:rPr>
              <a:t>(misaligned)</a:t>
            </a:r>
            <a:endParaRPr lang="en-US" sz="3000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36623" y="6377039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outflow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B-field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744533" y="5899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738929" y="107317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26598" y="6290741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05186" y="629345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8" name="Oval 17"/>
          <p:cNvSpPr/>
          <p:nvPr/>
        </p:nvSpPr>
        <p:spPr>
          <a:xfrm rot="19270186">
            <a:off x="4154294" y="3883295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  <p:sp>
        <p:nvSpPr>
          <p:cNvPr id="19" name="TextBox 18"/>
          <p:cNvSpPr txBox="1"/>
          <p:nvPr/>
        </p:nvSpPr>
        <p:spPr>
          <a:xfrm rot="19347164">
            <a:off x="2561124" y="1514525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20º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0" name="TextBox 19"/>
          <p:cNvSpPr txBox="1"/>
          <p:nvPr/>
        </p:nvSpPr>
        <p:spPr>
          <a:xfrm rot="18516522">
            <a:off x="3717435" y="2712247"/>
            <a:ext cx="1070083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 – 45º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extBox 20"/>
          <p:cNvSpPr txBox="1"/>
          <p:nvPr/>
        </p:nvSpPr>
        <p:spPr>
          <a:xfrm rot="19223029">
            <a:off x="3980574" y="3279657"/>
            <a:ext cx="121553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Random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2" name="TextBox 21"/>
          <p:cNvSpPr txBox="1"/>
          <p:nvPr/>
        </p:nvSpPr>
        <p:spPr>
          <a:xfrm rot="19289922">
            <a:off x="4721744" y="3679777"/>
            <a:ext cx="1269270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70 – 90º 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3" name="Oval 22"/>
          <p:cNvSpPr/>
          <p:nvPr/>
        </p:nvSpPr>
        <p:spPr>
          <a:xfrm rot="19981520">
            <a:off x="4757745" y="4409662"/>
            <a:ext cx="823928" cy="22924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1031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61" y="965570"/>
            <a:ext cx="3188311" cy="31883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3699" y="1251384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HH 211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9" name="Left-Right Arrow 18"/>
          <p:cNvSpPr/>
          <p:nvPr/>
        </p:nvSpPr>
        <p:spPr>
          <a:xfrm rot="20125823">
            <a:off x="4910623" y="2319212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0" name="Left-Right Arrow 19"/>
          <p:cNvSpPr/>
          <p:nvPr/>
        </p:nvSpPr>
        <p:spPr>
          <a:xfrm rot="6055630">
            <a:off x="5441301" y="2299836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17" y="3214022"/>
            <a:ext cx="3580480" cy="3580480"/>
          </a:xfrm>
          <a:prstGeom prst="rect">
            <a:avLst/>
          </a:prstGeom>
        </p:spPr>
      </p:pic>
      <p:sp>
        <p:nvSpPr>
          <p:cNvPr id="17" name="Left-Right Arrow 16"/>
          <p:cNvSpPr/>
          <p:nvPr/>
        </p:nvSpPr>
        <p:spPr>
          <a:xfrm rot="16200000">
            <a:off x="6096180" y="481033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8" name="Left-Right Arrow 17"/>
          <p:cNvSpPr/>
          <p:nvPr/>
        </p:nvSpPr>
        <p:spPr>
          <a:xfrm rot="2459503">
            <a:off x="6626858" y="479096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44210" r="2591" b="3260"/>
          <a:stretch/>
        </p:blipFill>
        <p:spPr>
          <a:xfrm>
            <a:off x="1793121" y="3866189"/>
            <a:ext cx="4312100" cy="28164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1352227" y="4796487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 smtClean="0">
                <a:solidFill>
                  <a:srgbClr val="292934"/>
                </a:solidFill>
                <a:latin typeface="Gill Sans MT"/>
                <a:cs typeface="Gill Sans MT"/>
              </a:rPr>
              <a:t>Ser-emb</a:t>
            </a:r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 8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Left-Right Arrow 23"/>
          <p:cNvSpPr/>
          <p:nvPr/>
        </p:nvSpPr>
        <p:spPr>
          <a:xfrm rot="19303030">
            <a:off x="3103163" y="477908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5" name="Left-Right Arrow 24"/>
          <p:cNvSpPr/>
          <p:nvPr/>
        </p:nvSpPr>
        <p:spPr>
          <a:xfrm rot="3448048">
            <a:off x="3596216" y="4804375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9" y="953045"/>
            <a:ext cx="3481580" cy="34815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91205" y="6199702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OMC3-MMS6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16019" y="9748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1" name="Left-Right Arrow 10"/>
          <p:cNvSpPr/>
          <p:nvPr/>
        </p:nvSpPr>
        <p:spPr>
          <a:xfrm rot="14949224">
            <a:off x="867469" y="249132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2" name="Left-Right Arrow 11"/>
          <p:cNvSpPr/>
          <p:nvPr/>
        </p:nvSpPr>
        <p:spPr>
          <a:xfrm rot="1603039">
            <a:off x="1398147" y="247194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162581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2581" y="5414904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5321" y="599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1756" y="495323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HI-POL:</a:t>
            </a:r>
            <a:r>
              <a:rPr lang="en-US" dirty="0" smtClean="0">
                <a:latin typeface="Gill Sans MT"/>
              </a:rPr>
              <a:t> B-fields random </a:t>
            </a:r>
            <a:r>
              <a:rPr lang="en-US" dirty="0" err="1" smtClean="0">
                <a:latin typeface="Gill Sans MT"/>
              </a:rPr>
              <a:t>w.r.t</a:t>
            </a:r>
            <a:r>
              <a:rPr lang="en-US" dirty="0" smtClean="0">
                <a:latin typeface="Gill Sans MT"/>
              </a:rPr>
              <a:t>. outflows</a:t>
            </a:r>
          </a:p>
        </p:txBody>
      </p:sp>
    </p:spTree>
    <p:extLst>
      <p:ext uri="{BB962C8B-B14F-4D97-AF65-F5344CB8AC3E}">
        <p14:creationId xmlns:p14="http://schemas.microsoft.com/office/powerpoint/2010/main" val="348717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17" grpId="0" animBg="1"/>
      <p:bldP spid="18" grpId="0" animBg="1"/>
      <p:bldP spid="24" grpId="0" animBg="1"/>
      <p:bldP spid="25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1518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 animBg="1"/>
      <p:bldP spid="34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5" t="5252" r="10569" b="18315"/>
          <a:stretch/>
        </p:blipFill>
        <p:spPr>
          <a:xfrm>
            <a:off x="5081085" y="522111"/>
            <a:ext cx="3780693" cy="3640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406272" y="1154019"/>
            <a:ext cx="3100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Consistent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791687" y="230152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14176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&gt;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can resist twisting </a:t>
            </a:r>
          </a:p>
          <a:p>
            <a:pPr marL="548640" lvl="2" indent="0">
              <a:buNone/>
            </a:pPr>
            <a:r>
              <a:rPr lang="en-US" sz="2000" dirty="0" smtClean="0">
                <a:solidFill>
                  <a:srgbClr val="292934"/>
                </a:solidFill>
              </a:rPr>
              <a:t>from dynamic effects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Less line-of-sight twisting = higher polarization fraction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Consistent large-to-small-scale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B</a:t>
            </a:r>
            <a:r>
              <a:rPr lang="en-US" sz="2200" b="1" dirty="0">
                <a:solidFill>
                  <a:srgbClr val="292934"/>
                </a:solidFill>
              </a:rPr>
              <a:t>-fields still are not correlated with </a:t>
            </a:r>
            <a:r>
              <a:rPr lang="en-US" sz="2200" b="1" dirty="0" smtClean="0">
                <a:solidFill>
                  <a:srgbClr val="292934"/>
                </a:solidFill>
              </a:rPr>
              <a:t>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Angular momentum direction unaffected by “global field”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2713" r="2883" b="3489"/>
          <a:stretch/>
        </p:blipFill>
        <p:spPr>
          <a:xfrm>
            <a:off x="5122333" y="502650"/>
            <a:ext cx="3683000" cy="36738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32221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4A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Left-Right Arrow 5"/>
          <p:cNvSpPr/>
          <p:nvPr/>
        </p:nvSpPr>
        <p:spPr>
          <a:xfrm rot="14949224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1603039">
            <a:off x="6383251" y="2132812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72045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088467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B-fields</a:t>
            </a: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3" t="3888" r="7465" b="17526"/>
          <a:stretch/>
        </p:blipFill>
        <p:spPr>
          <a:xfrm>
            <a:off x="5108222" y="587592"/>
            <a:ext cx="3932315" cy="361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660443" y="859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 rot="18810044">
            <a:off x="4928720" y="1497235"/>
            <a:ext cx="2791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b="1" dirty="0" err="1" smtClean="0">
                <a:latin typeface="Gill Sans MT"/>
                <a:cs typeface="Gill Sans MT"/>
              </a:rPr>
              <a:t>IN</a:t>
            </a:r>
            <a:r>
              <a:rPr lang="en-US" sz="2000" b="1" dirty="0" err="1" smtClean="0">
                <a:solidFill>
                  <a:schemeClr val="tx2"/>
                </a:solidFill>
                <a:latin typeface="Gill Sans MT"/>
                <a:cs typeface="Gill Sans MT"/>
              </a:rPr>
              <a:t>Consistent</a:t>
            </a:r>
            <a:r>
              <a:rPr lang="en-US" sz="2000" b="1" dirty="0" smtClean="0">
                <a:solidFill>
                  <a:schemeClr val="tx2"/>
                </a:solidFill>
                <a:latin typeface="Gill Sans MT"/>
                <a:cs typeface="Gill Sans MT"/>
              </a:rPr>
              <a:t> B-fields</a:t>
            </a:r>
            <a:endParaRPr lang="en-US" sz="2000" b="1" dirty="0">
              <a:solidFill>
                <a:schemeClr val="tx2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572647" y="2414411"/>
            <a:ext cx="782966" cy="19143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372502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puccino-smile-1440x900.jpg"/>
          <p:cNvPicPr>
            <a:picLocks noChangeAspect="1"/>
          </p:cNvPicPr>
          <p:nvPr/>
        </p:nvPicPr>
        <p:blipFill>
          <a:blip r:embed="rId2"/>
          <a:srcRect l="11290"/>
          <a:stretch>
            <a:fillRect/>
          </a:stretch>
        </p:blipFill>
        <p:spPr>
          <a:xfrm>
            <a:off x="4495800" y="2265195"/>
            <a:ext cx="4191000" cy="295275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5774" y="388259"/>
            <a:ext cx="9305271" cy="990600"/>
          </a:xfrm>
        </p:spPr>
        <p:txBody>
          <a:bodyPr>
            <a:noAutofit/>
          </a:bodyPr>
          <a:lstStyle/>
          <a:p>
            <a:r>
              <a:rPr lang="en-US" sz="3400" dirty="0"/>
              <a:t>W</a:t>
            </a:r>
            <a:r>
              <a:rPr lang="en-US" sz="3400" dirty="0" smtClean="0"/>
              <a:t>hat is the role of magnetic fields in star formation?</a:t>
            </a:r>
            <a:endParaRPr lang="en-US" sz="34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879812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Gill Sans MT"/>
              </a:rPr>
              <a:t>F</a:t>
            </a:r>
            <a:r>
              <a:rPr lang="en-US" sz="3200" dirty="0" smtClean="0">
                <a:latin typeface="Gill Sans MT"/>
              </a:rPr>
              <a:t>undamental?</a:t>
            </a:r>
            <a:endParaRPr lang="en-US" sz="3200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5318100"/>
            <a:ext cx="3657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Gill Sans MT"/>
              </a:rPr>
              <a:t>Incidental?</a:t>
            </a:r>
            <a:endParaRPr lang="en-US" sz="3200" dirty="0">
              <a:latin typeface="Gill Sans MT"/>
            </a:endParaRPr>
          </a:p>
        </p:txBody>
      </p:sp>
      <p:pic>
        <p:nvPicPr>
          <p:cNvPr id="10" name="Picture 9" descr="Ind10.jpg"/>
          <p:cNvPicPr>
            <a:picLocks noChangeAspect="1"/>
          </p:cNvPicPr>
          <p:nvPr/>
        </p:nvPicPr>
        <p:blipFill>
          <a:blip r:embed="rId3"/>
          <a:srcRect t="6270" b="9529"/>
          <a:stretch>
            <a:fillRect/>
          </a:stretch>
        </p:blipFill>
        <p:spPr>
          <a:xfrm>
            <a:off x="493603" y="1676400"/>
            <a:ext cx="3621197" cy="409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9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" t="2876" r="5349" b="2951"/>
          <a:stretch/>
        </p:blipFill>
        <p:spPr>
          <a:xfrm>
            <a:off x="5376333" y="691444"/>
            <a:ext cx="3310467" cy="34007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Left-Right Arrow 7"/>
          <p:cNvSpPr/>
          <p:nvPr/>
        </p:nvSpPr>
        <p:spPr>
          <a:xfrm rot="10800000">
            <a:off x="5852573" y="2152188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334" y="1326447"/>
            <a:ext cx="8170333" cy="5531553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292934"/>
                </a:solidFill>
              </a:rPr>
              <a:t>LO-POL</a:t>
            </a:r>
          </a:p>
          <a:p>
            <a:endParaRPr lang="en-US" sz="3000" b="1" dirty="0" smtClean="0">
              <a:solidFill>
                <a:srgbClr val="292934"/>
              </a:solidFill>
            </a:endParaRPr>
          </a:p>
          <a:p>
            <a:pPr lvl="1"/>
            <a:r>
              <a:rPr lang="en-US" sz="3500" dirty="0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smtClean="0">
                <a:solidFill>
                  <a:srgbClr val="292934"/>
                </a:solidFill>
              </a:rPr>
              <a:t>B</a:t>
            </a:r>
            <a:r>
              <a:rPr lang="en-US" sz="3500" dirty="0" smtClean="0">
                <a:solidFill>
                  <a:srgbClr val="292934"/>
                </a:solidFill>
              </a:rPr>
              <a:t> &lt; </a:t>
            </a:r>
            <a:r>
              <a:rPr lang="en-US" sz="3500" dirty="0" err="1" smtClean="0">
                <a:solidFill>
                  <a:srgbClr val="292934"/>
                </a:solidFill>
              </a:rPr>
              <a:t>U</a:t>
            </a:r>
            <a:r>
              <a:rPr lang="en-US" sz="3500" baseline="-25000" dirty="0" err="1" smtClean="0">
                <a:solidFill>
                  <a:srgbClr val="292934"/>
                </a:solidFill>
              </a:rPr>
              <a:t>dyn</a:t>
            </a:r>
            <a:endParaRPr lang="en-US" sz="3500" dirty="0" smtClean="0">
              <a:solidFill>
                <a:srgbClr val="292934"/>
              </a:solidFill>
            </a:endParaRPr>
          </a:p>
          <a:p>
            <a:pPr lvl="2"/>
            <a:r>
              <a:rPr lang="en-US" sz="2000" dirty="0" smtClean="0">
                <a:solidFill>
                  <a:srgbClr val="292934"/>
                </a:solidFill>
              </a:rPr>
              <a:t>B-fields are </a:t>
            </a:r>
            <a:r>
              <a:rPr lang="en-US" sz="2000" b="1" dirty="0" smtClean="0">
                <a:solidFill>
                  <a:srgbClr val="292934"/>
                </a:solidFill>
              </a:rPr>
              <a:t>twisted by rotation</a:t>
            </a: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2"/>
            <a:endParaRPr lang="en-US" sz="20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More line-of-sight twisting = </a:t>
            </a:r>
            <a:r>
              <a:rPr lang="en-US" sz="2200" b="1" dirty="0" smtClean="0">
                <a:solidFill>
                  <a:srgbClr val="292934"/>
                </a:solidFill>
              </a:rPr>
              <a:t>lower</a:t>
            </a:r>
            <a:r>
              <a:rPr lang="en-US" sz="2200" dirty="0" smtClean="0">
                <a:solidFill>
                  <a:srgbClr val="292934"/>
                </a:solidFill>
              </a:rPr>
              <a:t> polarization fraction</a:t>
            </a:r>
          </a:p>
          <a:p>
            <a:pPr lvl="1"/>
            <a:r>
              <a:rPr lang="en-US" sz="2200" b="1" dirty="0" smtClean="0">
                <a:solidFill>
                  <a:srgbClr val="292934"/>
                </a:solidFill>
              </a:rPr>
              <a:t>Inconsistent</a:t>
            </a:r>
            <a:r>
              <a:rPr lang="en-US" sz="2200" dirty="0" smtClean="0">
                <a:solidFill>
                  <a:srgbClr val="292934"/>
                </a:solidFill>
              </a:rPr>
              <a:t> large</a:t>
            </a:r>
            <a:r>
              <a:rPr lang="en-US" sz="2200" dirty="0">
                <a:solidFill>
                  <a:srgbClr val="292934"/>
                </a:solidFill>
              </a:rPr>
              <a:t>-to-small-scale B-</a:t>
            </a:r>
            <a:r>
              <a:rPr lang="en-US" sz="2200" dirty="0" smtClean="0">
                <a:solidFill>
                  <a:srgbClr val="292934"/>
                </a:solidFill>
              </a:rPr>
              <a:t>fields</a:t>
            </a:r>
          </a:p>
          <a:p>
            <a:pPr lvl="1"/>
            <a:r>
              <a:rPr lang="en-US" sz="2200" b="1" dirty="0">
                <a:solidFill>
                  <a:srgbClr val="292934"/>
                </a:solidFill>
              </a:rPr>
              <a:t>B-fields </a:t>
            </a:r>
            <a:r>
              <a:rPr lang="en-US" sz="2200" b="1" dirty="0" smtClean="0">
                <a:solidFill>
                  <a:srgbClr val="292934"/>
                </a:solidFill>
              </a:rPr>
              <a:t>are </a:t>
            </a:r>
            <a:r>
              <a:rPr lang="en-US" sz="3000" b="1" dirty="0" smtClean="0">
                <a:solidFill>
                  <a:srgbClr val="292934"/>
                </a:solidFill>
              </a:rPr>
              <a:t>⟂</a:t>
            </a:r>
            <a:r>
              <a:rPr lang="en-US" sz="2200" b="1" dirty="0" smtClean="0">
                <a:solidFill>
                  <a:srgbClr val="292934"/>
                </a:solidFill>
              </a:rPr>
              <a:t> to outflows</a:t>
            </a: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No longer looking at global field</a:t>
            </a:r>
          </a:p>
          <a:p>
            <a:pPr lvl="2"/>
            <a:r>
              <a:rPr lang="en-US" b="1" dirty="0" smtClean="0">
                <a:solidFill>
                  <a:srgbClr val="292934"/>
                </a:solidFill>
              </a:rPr>
              <a:t>This could aid in disk formation</a:t>
            </a:r>
            <a:endParaRPr lang="en-US" b="1" dirty="0">
              <a:solidFill>
                <a:srgbClr val="292934"/>
              </a:solidFill>
            </a:endParaRPr>
          </a:p>
          <a:p>
            <a:pPr marL="274320" lvl="1" indent="0">
              <a:buNone/>
            </a:pPr>
            <a:endParaRPr lang="en-US" sz="2200" dirty="0" smtClean="0">
              <a:solidFill>
                <a:srgbClr val="29293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60443" y="73272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Left-Right Arrow 6"/>
          <p:cNvSpPr/>
          <p:nvPr/>
        </p:nvSpPr>
        <p:spPr>
          <a:xfrm rot="5400000">
            <a:off x="6364903" y="2210958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3908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6" name="Picture 5" descr="Li+201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9"/>
          <a:stretch/>
        </p:blipFill>
        <p:spPr>
          <a:xfrm>
            <a:off x="183444" y="1820335"/>
            <a:ext cx="8789068" cy="39652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464" y="5785556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Z.-Y. Li+2011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748515" y="3536704"/>
            <a:ext cx="5298356" cy="2838739"/>
            <a:chOff x="1748515" y="3734258"/>
            <a:chExt cx="5298356" cy="2838739"/>
          </a:xfrm>
        </p:grpSpPr>
        <p:sp>
          <p:nvSpPr>
            <p:cNvPr id="11" name="Right Arrow 10"/>
            <p:cNvSpPr/>
            <p:nvPr/>
          </p:nvSpPr>
          <p:spPr>
            <a:xfrm rot="18343924">
              <a:off x="4854114" y="4831157"/>
              <a:ext cx="2573865" cy="38006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2" name="Right Arrow 11"/>
            <p:cNvSpPr/>
            <p:nvPr/>
          </p:nvSpPr>
          <p:spPr>
            <a:xfrm rot="14305335">
              <a:off x="683100" y="4814058"/>
              <a:ext cx="2481918" cy="351088"/>
            </a:xfrm>
            <a:prstGeom prst="rightArrow">
              <a:avLst/>
            </a:prstGeom>
            <a:solidFill>
              <a:srgbClr val="FF6600"/>
            </a:solidFill>
            <a:ln w="19050" cmpd="sng"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ill Sans M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60851" y="6018999"/>
              <a:ext cx="528602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b="1" dirty="0" smtClean="0">
                  <a:latin typeface="Gill Sans MT"/>
                </a:rPr>
                <a:t>Not rotationally supported!</a:t>
              </a:r>
              <a:endParaRPr lang="en-US" sz="3000" b="1" dirty="0">
                <a:latin typeface="Gill Sans M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119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Magnetic braking catastrophe</a:t>
            </a:r>
            <a:endParaRPr lang="en-US" dirty="0"/>
          </a:p>
        </p:txBody>
      </p:sp>
      <p:pic>
        <p:nvPicPr>
          <p:cNvPr id="4" name="Picture 3" descr="align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35" y="1420384"/>
            <a:ext cx="3061707" cy="3908778"/>
          </a:xfrm>
          <a:prstGeom prst="rect">
            <a:avLst/>
          </a:prstGeom>
        </p:spPr>
      </p:pic>
      <p:pic>
        <p:nvPicPr>
          <p:cNvPr id="5" name="Picture 4" descr="misalign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" b="2458"/>
          <a:stretch/>
        </p:blipFill>
        <p:spPr>
          <a:xfrm>
            <a:off x="5266899" y="1636891"/>
            <a:ext cx="3058653" cy="3795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9645" y="4932827"/>
            <a:ext cx="152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Joos+2012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621735"/>
            <a:ext cx="3580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MORE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6667" y="5611923"/>
            <a:ext cx="41430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FF6600"/>
                </a:solidFill>
                <a:latin typeface="Gill Sans MT"/>
              </a:rPr>
              <a:t>MIS</a:t>
            </a:r>
            <a:r>
              <a:rPr lang="en-US" sz="2200" b="1" dirty="0" smtClean="0">
                <a:latin typeface="Gill Sans MT"/>
              </a:rPr>
              <a:t>ALIGNED</a:t>
            </a:r>
            <a:r>
              <a:rPr lang="en-US" sz="2200" dirty="0" smtClean="0">
                <a:latin typeface="Gill Sans MT"/>
              </a:rPr>
              <a:t> B-field &amp; rotation</a:t>
            </a:r>
          </a:p>
          <a:p>
            <a:pPr algn="ctr"/>
            <a:r>
              <a:rPr lang="en-US" sz="2200" b="1" dirty="0" smtClean="0">
                <a:latin typeface="Gill Sans MT"/>
              </a:rPr>
              <a:t>LESS</a:t>
            </a:r>
            <a:r>
              <a:rPr lang="en-US" sz="2200" dirty="0" smtClean="0">
                <a:latin typeface="Gill Sans MT"/>
              </a:rPr>
              <a:t> magnetic braking</a:t>
            </a:r>
            <a:endParaRPr lang="en-US" sz="2200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02911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3084" r="2967" b="21015"/>
          <a:stretch/>
        </p:blipFill>
        <p:spPr>
          <a:xfrm>
            <a:off x="5485466" y="1034054"/>
            <a:ext cx="3573866" cy="2880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4" t="13809" r="12555" b="21662"/>
          <a:stretch/>
        </p:blipFill>
        <p:spPr>
          <a:xfrm>
            <a:off x="3487746" y="3613412"/>
            <a:ext cx="3333059" cy="31841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4" t="13788" r="5787" b="17522"/>
          <a:stretch/>
        </p:blipFill>
        <p:spPr>
          <a:xfrm>
            <a:off x="1825939" y="1178650"/>
            <a:ext cx="3493037" cy="27931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62581" y="10338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atin typeface="Gill Sans MT"/>
              </a:rPr>
              <a:t>LO-POL:</a:t>
            </a:r>
            <a:r>
              <a:rPr lang="en-US" dirty="0" smtClean="0">
                <a:latin typeface="Gill Sans MT"/>
              </a:rPr>
              <a:t> B-fields ⟂ outflows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48" t="4048" r="3541" b="3350"/>
          <a:stretch/>
        </p:blipFill>
        <p:spPr>
          <a:xfrm>
            <a:off x="162581" y="3096472"/>
            <a:ext cx="2115609" cy="36071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79089" y="1034055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VLA 1623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88444" y="129816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L1527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474724" y="3029176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IRAS 4B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260470" y="6307393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8" name="Left-Right Arrow 27"/>
          <p:cNvSpPr/>
          <p:nvPr/>
        </p:nvSpPr>
        <p:spPr>
          <a:xfrm>
            <a:off x="7260470" y="5264196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3210" y="584572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Outflow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645" y="4802531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ill Sans MT"/>
              </a:rPr>
              <a:t>B-field</a:t>
            </a:r>
            <a:endParaRPr lang="en-US" sz="24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1" name="Left-Right Arrow 30"/>
          <p:cNvSpPr/>
          <p:nvPr/>
        </p:nvSpPr>
        <p:spPr>
          <a:xfrm rot="8842162">
            <a:off x="6175975" y="251231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2" name="Left-Right Arrow 31"/>
          <p:cNvSpPr/>
          <p:nvPr/>
        </p:nvSpPr>
        <p:spPr>
          <a:xfrm rot="3848540">
            <a:off x="6565217" y="257774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3" name="Left-Right Arrow 32"/>
          <p:cNvSpPr/>
          <p:nvPr/>
        </p:nvSpPr>
        <p:spPr>
          <a:xfrm rot="16200000">
            <a:off x="32090" y="462737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4" name="Left-Right Arrow 33"/>
          <p:cNvSpPr/>
          <p:nvPr/>
        </p:nvSpPr>
        <p:spPr>
          <a:xfrm>
            <a:off x="562767" y="4467894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7" name="Left-Right Arrow 36"/>
          <p:cNvSpPr/>
          <p:nvPr/>
        </p:nvSpPr>
        <p:spPr>
          <a:xfrm rot="10800000">
            <a:off x="2278190" y="2472227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38" name="Left-Right Arrow 37"/>
          <p:cNvSpPr/>
          <p:nvPr/>
        </p:nvSpPr>
        <p:spPr>
          <a:xfrm rot="5400000">
            <a:off x="2790520" y="2502775"/>
            <a:ext cx="1321163" cy="31414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45489" y="6076560"/>
            <a:ext cx="3100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L1551 NE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39" name="Left-Right Arrow 38"/>
          <p:cNvSpPr/>
          <p:nvPr/>
        </p:nvSpPr>
        <p:spPr>
          <a:xfrm rot="12358090">
            <a:off x="3984717" y="4884050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  <p:sp>
        <p:nvSpPr>
          <p:cNvPr id="40" name="Left-Right Arrow 39"/>
          <p:cNvSpPr/>
          <p:nvPr/>
        </p:nvSpPr>
        <p:spPr>
          <a:xfrm rot="6400743">
            <a:off x="4480625" y="4876809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54237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8179"/>
            <a:ext cx="8229600" cy="990600"/>
          </a:xfrm>
        </p:spPr>
        <p:txBody>
          <a:bodyPr/>
          <a:lstStyle/>
          <a:p>
            <a:r>
              <a:rPr lang="en-US" dirty="0" smtClean="0"/>
              <a:t>HI-POL vs. LO-POL: open questions</a:t>
            </a:r>
            <a:endParaRPr lang="en-US" dirty="0">
              <a:solidFill>
                <a:srgbClr val="29293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778" y="1459089"/>
            <a:ext cx="8382000" cy="5088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 smtClean="0">
                <a:solidFill>
                  <a:srgbClr val="292934"/>
                </a:solidFill>
              </a:rPr>
              <a:t>HI-POL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younger?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stronger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Is our view is just dominated by the global field?</a:t>
            </a:r>
            <a:endParaRPr lang="en-US" sz="2200" dirty="0">
              <a:solidFill>
                <a:srgbClr val="292934"/>
              </a:solidFill>
            </a:endParaRPr>
          </a:p>
          <a:p>
            <a:pPr lvl="2"/>
            <a:r>
              <a:rPr lang="en-US" dirty="0" smtClean="0">
                <a:solidFill>
                  <a:srgbClr val="292934"/>
                </a:solidFill>
              </a:rPr>
              <a:t>If so, are </a:t>
            </a:r>
            <a:r>
              <a:rPr lang="en-US" dirty="0">
                <a:solidFill>
                  <a:srgbClr val="292934"/>
                </a:solidFill>
              </a:rPr>
              <a:t>the </a:t>
            </a:r>
            <a:r>
              <a:rPr lang="en-US" dirty="0" smtClean="0">
                <a:solidFill>
                  <a:srgbClr val="292934"/>
                </a:solidFill>
              </a:rPr>
              <a:t>fields actually twisted at smaller scales?</a:t>
            </a:r>
            <a:endParaRPr lang="en-US" dirty="0">
              <a:solidFill>
                <a:srgbClr val="292934"/>
              </a:solidFill>
            </a:endParaRP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  <a:p>
            <a:pPr marL="0" indent="0">
              <a:buNone/>
            </a:pPr>
            <a:r>
              <a:rPr lang="en-US" sz="3000" b="1" dirty="0">
                <a:solidFill>
                  <a:srgbClr val="292934"/>
                </a:solidFill>
              </a:rPr>
              <a:t>LO-</a:t>
            </a:r>
            <a:r>
              <a:rPr lang="en-US" sz="3000" b="1" dirty="0" smtClean="0">
                <a:solidFill>
                  <a:srgbClr val="292934"/>
                </a:solidFill>
              </a:rPr>
              <a:t>POL</a:t>
            </a:r>
            <a:endParaRPr lang="en-US" sz="3000" b="1" dirty="0">
              <a:solidFill>
                <a:srgbClr val="292934"/>
              </a:solidFill>
            </a:endParaRP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Are they </a:t>
            </a:r>
            <a:r>
              <a:rPr lang="en-US" sz="2200" dirty="0" smtClean="0">
                <a:solidFill>
                  <a:srgbClr val="292934"/>
                </a:solidFill>
              </a:rPr>
              <a:t>older?  </a:t>
            </a:r>
          </a:p>
          <a:p>
            <a:pPr lvl="1"/>
            <a:r>
              <a:rPr lang="en-US" sz="2200" dirty="0">
                <a:solidFill>
                  <a:srgbClr val="292934"/>
                </a:solidFill>
              </a:rPr>
              <a:t>Or have weaker B-fields?</a:t>
            </a:r>
            <a:endParaRPr lang="en-US" sz="2200" dirty="0" smtClean="0">
              <a:solidFill>
                <a:srgbClr val="292934"/>
              </a:solidFill>
            </a:endParaRPr>
          </a:p>
          <a:p>
            <a:pPr lvl="1"/>
            <a:r>
              <a:rPr lang="en-US" sz="2200" dirty="0" smtClean="0">
                <a:solidFill>
                  <a:srgbClr val="292934"/>
                </a:solidFill>
              </a:rPr>
              <a:t>Are </a:t>
            </a:r>
            <a:r>
              <a:rPr lang="en-US" sz="2200" dirty="0">
                <a:solidFill>
                  <a:srgbClr val="292934"/>
                </a:solidFill>
              </a:rPr>
              <a:t>the twisted </a:t>
            </a:r>
            <a:r>
              <a:rPr lang="en-US" sz="2200" dirty="0" smtClean="0">
                <a:solidFill>
                  <a:srgbClr val="292934"/>
                </a:solidFill>
              </a:rPr>
              <a:t>B-fields </a:t>
            </a:r>
            <a:r>
              <a:rPr lang="en-US" sz="2200" dirty="0">
                <a:solidFill>
                  <a:srgbClr val="292934"/>
                </a:solidFill>
              </a:rPr>
              <a:t>we see at 1000 AU consistent with </a:t>
            </a:r>
            <a:r>
              <a:rPr lang="en-US" sz="2200" dirty="0" smtClean="0">
                <a:solidFill>
                  <a:srgbClr val="292934"/>
                </a:solidFill>
              </a:rPr>
              <a:t>B-fields at disk </a:t>
            </a:r>
            <a:r>
              <a:rPr lang="en-US" sz="2200" dirty="0">
                <a:solidFill>
                  <a:srgbClr val="292934"/>
                </a:solidFill>
              </a:rPr>
              <a:t>scales?</a:t>
            </a:r>
          </a:p>
          <a:p>
            <a:pPr lvl="1"/>
            <a:endParaRPr lang="en-US" sz="2200" dirty="0" smtClean="0">
              <a:solidFill>
                <a:srgbClr val="2929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528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FUTURE </a:t>
            </a:r>
            <a:r>
              <a:rPr lang="en-US" dirty="0" smtClean="0"/>
              <a:t>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4500" b="1" dirty="0" smtClean="0">
                <a:latin typeface="Gill Sans MT"/>
              </a:rPr>
              <a:t>1000 AU</a:t>
            </a:r>
          </a:p>
          <a:p>
            <a:pPr algn="r"/>
            <a:endParaRPr lang="en-US" b="1" dirty="0">
              <a:latin typeface="Gill Sans MT"/>
            </a:endParaRPr>
          </a:p>
          <a:p>
            <a:pPr algn="r"/>
            <a:r>
              <a:rPr lang="en-US" sz="3500" b="1" dirty="0" smtClean="0">
                <a:latin typeface="Gill Sans MT"/>
              </a:rPr>
              <a:t>100 AU</a:t>
            </a:r>
            <a:endParaRPr lang="en-US" sz="3500" b="1" dirty="0">
              <a:latin typeface="Gill Sans MT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Gill Sans MT"/>
              </a:rPr>
              <a:t>CARMA/SMA +</a:t>
            </a:r>
          </a:p>
          <a:p>
            <a:r>
              <a:rPr lang="en-US" sz="2500" dirty="0" smtClean="0">
                <a:latin typeface="Gill Sans MT"/>
              </a:rPr>
              <a:t>ALMA</a:t>
            </a:r>
            <a:endParaRPr lang="en-US" sz="2500" dirty="0">
              <a:latin typeface="Gill Sans M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04619" y="1227545"/>
            <a:ext cx="3882181" cy="3605683"/>
            <a:chOff x="4804619" y="1227545"/>
            <a:chExt cx="3882181" cy="3605683"/>
          </a:xfrm>
        </p:grpSpPr>
        <p:grpSp>
          <p:nvGrpSpPr>
            <p:cNvPr id="5" name="Group 4"/>
            <p:cNvGrpSpPr/>
            <p:nvPr/>
          </p:nvGrpSpPr>
          <p:grpSpPr>
            <a:xfrm>
              <a:off x="4804619" y="1227545"/>
              <a:ext cx="3882181" cy="3321914"/>
              <a:chOff x="4804619" y="1227545"/>
              <a:chExt cx="3882181" cy="3321914"/>
            </a:xfrm>
          </p:grpSpPr>
          <p:pic>
            <p:nvPicPr>
              <p:cNvPr id="7" name="Picture 6" descr="2006-8 (dragged).pdf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51" t="13446" r="7517" b="52059"/>
              <a:stretch/>
            </p:blipFill>
            <p:spPr>
              <a:xfrm>
                <a:off x="6033962" y="1524000"/>
                <a:ext cx="2652838" cy="3025459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804619" y="1227545"/>
                <a:ext cx="406197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0" dirty="0" smtClean="0">
                    <a:latin typeface="Gill Sans MT"/>
                  </a:rPr>
                  <a:t>?</a:t>
                </a:r>
                <a:endParaRPr lang="en-US" sz="20000" dirty="0">
                  <a:latin typeface="Gill Sans MT"/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18527542">
              <a:off x="7530112" y="3844199"/>
              <a:ext cx="16087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ill Sans MT"/>
                </a:rPr>
                <a:t>Machida+ 2006</a:t>
              </a:r>
              <a:endParaRPr lang="en-US" dirty="0">
                <a:latin typeface="Gill Sans MT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808722">
            <a:off x="6307750" y="4251375"/>
            <a:ext cx="10885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180 AU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 vs. outflows: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  <a:endParaRPr lang="en-US" dirty="0">
              <a:solidFill>
                <a:srgbClr val="A6A6A6"/>
              </a:solidFill>
            </a:endParaRPr>
          </a:p>
          <a:p>
            <a:pPr lvl="1"/>
            <a:r>
              <a:rPr lang="en-US" dirty="0" smtClean="0">
                <a:solidFill>
                  <a:srgbClr val="A6A6A6"/>
                </a:solidFill>
              </a:rPr>
              <a:t>Outflows/jets/disks and B-fields are randomly aligned (or perhaps ⟂?)</a:t>
            </a:r>
          </a:p>
          <a:p>
            <a:pPr lvl="1"/>
            <a:r>
              <a:rPr lang="en-US" b="1" dirty="0" smtClean="0">
                <a:solidFill>
                  <a:srgbClr val="A6A6A6"/>
                </a:solidFill>
              </a:rPr>
              <a:t>TADPOL survey</a:t>
            </a:r>
            <a:endParaRPr lang="en-US" b="1" dirty="0">
              <a:solidFill>
                <a:srgbClr val="A6A6A6"/>
              </a:solidFill>
            </a:endParaRPr>
          </a:p>
          <a:p>
            <a:pPr lvl="2"/>
            <a:r>
              <a:rPr lang="en-US" dirty="0" smtClean="0">
                <a:solidFill>
                  <a:srgbClr val="A6A6A6"/>
                </a:solidFill>
              </a:rPr>
              <a:t>CARMA 1mm full-Stokes polarization system</a:t>
            </a:r>
          </a:p>
          <a:p>
            <a:pPr lvl="2"/>
            <a:endParaRPr lang="en-US" dirty="0">
              <a:solidFill>
                <a:srgbClr val="A6A6A6"/>
              </a:solidFill>
            </a:endParaRPr>
          </a:p>
          <a:p>
            <a:r>
              <a:rPr lang="en-US" b="1" dirty="0" smtClean="0">
                <a:solidFill>
                  <a:srgbClr val="A6A6A6"/>
                </a:solidFill>
              </a:rPr>
              <a:t>B-fields: </a:t>
            </a:r>
            <a:r>
              <a:rPr lang="en-US" dirty="0" smtClean="0">
                <a:solidFill>
                  <a:srgbClr val="A6A6A6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A6A6A6"/>
                </a:solidFill>
              </a:rPr>
              <a:t>Cloud </a:t>
            </a:r>
            <a:r>
              <a:rPr lang="en-US" dirty="0">
                <a:solidFill>
                  <a:srgbClr val="A6A6A6"/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rgbClr val="A6A6A6"/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rgbClr val="A6A6A6"/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rgbClr val="A6A6A6"/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Star-forming regions</a:t>
            </a:r>
            <a:endParaRPr lang="en-US" b="1" dirty="0"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106510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8" y="170397"/>
            <a:ext cx="8229600" cy="990600"/>
          </a:xfrm>
        </p:spPr>
        <p:txBody>
          <a:bodyPr/>
          <a:lstStyle/>
          <a:p>
            <a:r>
              <a:rPr lang="en-US" dirty="0" smtClean="0"/>
              <a:t>Alignment vs. polarization fraction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5" t="8750" r="9203" b="9520"/>
          <a:stretch/>
        </p:blipFill>
        <p:spPr>
          <a:xfrm>
            <a:off x="1513416" y="1063497"/>
            <a:ext cx="6727475" cy="53985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4212" y="6392245"/>
            <a:ext cx="73208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b="1" dirty="0" smtClean="0">
                <a:solidFill>
                  <a:srgbClr val="292934"/>
                </a:solidFill>
                <a:latin typeface="Gill Sans MT"/>
              </a:rPr>
              <a:t>Polarization %</a:t>
            </a:r>
            <a:endParaRPr lang="en-US" sz="22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8765" y="1326190"/>
            <a:ext cx="256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ill Sans MT"/>
              </a:rPr>
              <a:t>Hull+ 2013b (in prep)</a:t>
            </a:r>
            <a:endParaRPr lang="en-US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2" y="438136"/>
            <a:ext cx="2359624" cy="6266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dirty="0" smtClean="0">
                <a:latin typeface="Gill Sans MT"/>
              </a:rPr>
              <a:t> </a:t>
            </a:r>
            <a:r>
              <a:rPr lang="en-US" sz="2200" dirty="0" smtClean="0">
                <a:latin typeface="Gill Sans MT"/>
              </a:rPr>
              <a:t>•</a:t>
            </a:r>
            <a:r>
              <a:rPr lang="en-US" dirty="0" smtClean="0">
                <a:latin typeface="Gill Sans MT"/>
              </a:rPr>
              <a:t>   Core</a:t>
            </a:r>
          </a:p>
          <a:p>
            <a:pPr>
              <a:lnSpc>
                <a:spcPts val="2000"/>
              </a:lnSpc>
            </a:pPr>
            <a:r>
              <a:rPr lang="en-US" sz="2500" dirty="0" smtClean="0">
                <a:latin typeface="Gill Sans MT"/>
              </a:rPr>
              <a:t>⨉</a:t>
            </a:r>
            <a:r>
              <a:rPr lang="en-US" dirty="0" smtClean="0">
                <a:latin typeface="Gill Sans MT"/>
              </a:rPr>
              <a:t>  Star-forming region</a:t>
            </a:r>
            <a:endParaRPr lang="en-US" dirty="0">
              <a:latin typeface="Gill Sans MT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275669" y="3413707"/>
            <a:ext cx="42365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small</a:t>
            </a:r>
            <a:r>
              <a:rPr lang="en-US" sz="2200" b="1" dirty="0" smtClean="0">
                <a:latin typeface="Gill Sans MT"/>
              </a:rPr>
              <a:t> </a:t>
            </a:r>
            <a:r>
              <a:rPr lang="en-US" sz="2200" b="1" dirty="0">
                <a:latin typeface="Gill Sans MT"/>
              </a:rPr>
              <a:t>– </a:t>
            </a:r>
            <a:r>
              <a:rPr lang="en-US" sz="2200" b="1" dirty="0" smtClean="0">
                <a:latin typeface="Gill Sans MT"/>
              </a:rPr>
              <a:t>𝜽</a:t>
            </a:r>
            <a:r>
              <a:rPr lang="en-US" sz="2200" b="1" baseline="-25000" dirty="0" smtClean="0">
                <a:latin typeface="Gill Sans MT"/>
              </a:rPr>
              <a:t>large</a:t>
            </a:r>
            <a:r>
              <a:rPr lang="en-US" sz="2200" b="1" dirty="0" smtClean="0">
                <a:latin typeface="Gill Sans MT"/>
              </a:rPr>
              <a:t> (</a:t>
            </a:r>
            <a:r>
              <a:rPr lang="en-US" sz="2200" b="1" dirty="0" err="1" smtClean="0">
                <a:latin typeface="Gill Sans MT"/>
              </a:rPr>
              <a:t>deg</a:t>
            </a:r>
            <a:r>
              <a:rPr lang="en-US" sz="2200" b="1" dirty="0" smtClean="0">
                <a:latin typeface="Gill Sans MT"/>
              </a:rPr>
              <a:t>)</a:t>
            </a:r>
            <a:endParaRPr lang="en-US" sz="2200" b="1" dirty="0">
              <a:latin typeface="Gill Sans M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829197" y="59415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879992" y="1157833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90º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83776" y="3553902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45º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44861" y="6405319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1%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49796" y="6401990"/>
            <a:ext cx="8429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200" dirty="0">
                <a:solidFill>
                  <a:srgbClr val="292934"/>
                </a:solidFill>
                <a:latin typeface="Gill Sans MT"/>
              </a:rPr>
              <a:t>7</a:t>
            </a:r>
            <a:r>
              <a:rPr lang="en-US" sz="2200" dirty="0" smtClean="0">
                <a:solidFill>
                  <a:srgbClr val="292934"/>
                </a:solidFill>
                <a:latin typeface="Gill Sans MT"/>
              </a:rPr>
              <a:t>%</a:t>
            </a:r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17" name="Donut 16"/>
          <p:cNvSpPr/>
          <p:nvPr/>
        </p:nvSpPr>
        <p:spPr>
          <a:xfrm rot="16200000">
            <a:off x="1722609" y="1514948"/>
            <a:ext cx="2900784" cy="2084436"/>
          </a:xfrm>
          <a:prstGeom prst="donut">
            <a:avLst>
              <a:gd name="adj" fmla="val 5465"/>
            </a:avLst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1815947" y="2140065"/>
            <a:ext cx="262862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000" b="1" dirty="0" smtClean="0">
                <a:solidFill>
                  <a:schemeClr val="tx1">
                    <a:alpha val="53000"/>
                  </a:schemeClr>
                </a:solidFill>
                <a:latin typeface="Gill Sans MT"/>
              </a:rPr>
              <a:t>SFRs</a:t>
            </a:r>
            <a:endParaRPr lang="en-US" sz="5000" b="1" dirty="0">
              <a:solidFill>
                <a:schemeClr val="tx1">
                  <a:alpha val="53000"/>
                </a:scheme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1358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42912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6" b="9430"/>
          <a:stretch/>
        </p:blipFill>
        <p:spPr>
          <a:xfrm>
            <a:off x="1580727" y="1014138"/>
            <a:ext cx="6108102" cy="57011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5386" y="320519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DR21(OH)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18988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9670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63337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ill Sans MT"/>
                <a:cs typeface="Gill Sans MT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ill Sans MT"/>
                <a:cs typeface="Gill Sans MT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ill Sans MT"/>
                <a:cs typeface="Gill Sans MT"/>
              </a:rPr>
              <a:t>CfA</a:t>
            </a:r>
            <a:endParaRPr lang="en-US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r="5201" b="9961"/>
          <a:stretch/>
        </p:blipFill>
        <p:spPr>
          <a:xfrm>
            <a:off x="1495778" y="1008531"/>
            <a:ext cx="6194778" cy="5770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75123" y="1608814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NGC 7538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59607" y="1164147"/>
            <a:ext cx="4477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Gill Sans M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05307" y="627455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44432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5" b="9543"/>
          <a:stretch/>
        </p:blipFill>
        <p:spPr>
          <a:xfrm>
            <a:off x="1614655" y="1047996"/>
            <a:ext cx="6444309" cy="5703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0616" y="1377981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NGC 7538 IRS 1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69022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97893" y="1521228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371844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3" b="9323"/>
          <a:stretch/>
        </p:blipFill>
        <p:spPr>
          <a:xfrm>
            <a:off x="1576560" y="1005540"/>
            <a:ext cx="6116919" cy="5764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6567" y="1228870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W3(OH)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81117" y="6238265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36" y="1108364"/>
            <a:ext cx="5698836" cy="56988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chemeClr val="bg1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chemeClr val="bg1"/>
              </a:solidFill>
              <a:latin typeface="Gill Sans MT"/>
              <a:cs typeface="Gill Sans MT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146068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b="9450"/>
          <a:stretch/>
        </p:blipFill>
        <p:spPr>
          <a:xfrm>
            <a:off x="1477729" y="1019650"/>
            <a:ext cx="6325396" cy="57321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617" y="1223435"/>
            <a:ext cx="2647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292934"/>
                </a:solidFill>
                <a:latin typeface="Gill Sans MT"/>
                <a:cs typeface="Gill Sans MT"/>
              </a:rPr>
              <a:t>W3 Main</a:t>
            </a:r>
            <a:endParaRPr lang="en-US" sz="2400" b="1" dirty="0">
              <a:solidFill>
                <a:srgbClr val="292934"/>
              </a:solidFill>
              <a:latin typeface="Gill Sans MT"/>
              <a:cs typeface="Gill Sans M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ill Sans MT"/>
              </a:rPr>
              <a:t>Star-forming regions</a:t>
            </a:r>
            <a:endParaRPr lang="en-US" dirty="0">
              <a:latin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08547" y="6226170"/>
            <a:ext cx="689429" cy="4406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defTabSz="914400"/>
            <a:endParaRPr lang="en-US" sz="2200" dirty="0">
              <a:solidFill>
                <a:srgbClr val="292934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89792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699" y="692729"/>
            <a:ext cx="9141190" cy="6250581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either </a:t>
            </a:r>
            <a:r>
              <a:rPr lang="en-US" sz="3400" b="1" dirty="0" smtClean="0"/>
              <a:t>preferentially misaligned</a:t>
            </a:r>
            <a:r>
              <a:rPr lang="en-US" sz="3400" dirty="0" smtClean="0"/>
              <a:t> (perp.) or</a:t>
            </a:r>
            <a:r>
              <a:rPr lang="en-US" sz="3400" b="1" dirty="0" smtClean="0"/>
              <a:t> 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pPr lvl="1"/>
            <a:r>
              <a:rPr lang="en-US" sz="3000" dirty="0" smtClean="0"/>
              <a:t>Thus, </a:t>
            </a:r>
            <a:r>
              <a:rPr lang="en-US" sz="3000" dirty="0" err="1" smtClean="0"/>
              <a:t>circumstellar</a:t>
            </a:r>
            <a:r>
              <a:rPr lang="en-US" sz="3000" dirty="0" smtClean="0"/>
              <a:t> disks are misaligned with fields in the cores from which they formed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dirty="0" smtClean="0"/>
          </a:p>
          <a:p>
            <a:r>
              <a:rPr lang="en-US" sz="3400" b="1" dirty="0" smtClean="0"/>
              <a:t>High-pol sources:</a:t>
            </a:r>
            <a:r>
              <a:rPr lang="en-US" sz="3400" dirty="0" smtClean="0"/>
              <a:t> consistent large- to small-scale B-fields</a:t>
            </a:r>
          </a:p>
          <a:p>
            <a:pPr lvl="1"/>
            <a:r>
              <a:rPr lang="en-US" sz="3000" dirty="0" smtClean="0"/>
              <a:t>Yet, outflows and B-fields are </a:t>
            </a:r>
            <a:r>
              <a:rPr lang="en-US" sz="3000" b="1" dirty="0" smtClean="0"/>
              <a:t>randomly misaligned</a:t>
            </a:r>
          </a:p>
          <a:p>
            <a:pPr lvl="2"/>
            <a:r>
              <a:rPr lang="en-US" sz="2800" dirty="0" smtClean="0"/>
              <a:t>Global field doesn’t affect final angular momentum</a:t>
            </a:r>
          </a:p>
          <a:p>
            <a:pPr lvl="2"/>
            <a:endParaRPr lang="en-US" sz="2800" b="1" dirty="0"/>
          </a:p>
          <a:p>
            <a:r>
              <a:rPr lang="en-US" sz="3400" b="1" dirty="0" smtClean="0"/>
              <a:t>Low-</a:t>
            </a:r>
            <a:r>
              <a:rPr lang="en-US" sz="3400" b="1" dirty="0"/>
              <a:t>pol sources:</a:t>
            </a:r>
            <a:r>
              <a:rPr lang="en-US" sz="3400" dirty="0"/>
              <a:t> </a:t>
            </a:r>
            <a:r>
              <a:rPr lang="en-US" sz="3400" dirty="0" smtClean="0"/>
              <a:t>inconsistent </a:t>
            </a:r>
            <a:r>
              <a:rPr lang="en-US" sz="3400" dirty="0"/>
              <a:t>large- to small-scale B-fields</a:t>
            </a:r>
          </a:p>
          <a:p>
            <a:pPr lvl="1"/>
            <a:r>
              <a:rPr lang="en-US" sz="3000" dirty="0" smtClean="0"/>
              <a:t>Outflows </a:t>
            </a:r>
            <a:r>
              <a:rPr lang="en-US" sz="3000" dirty="0"/>
              <a:t>and B-fields are </a:t>
            </a:r>
            <a:r>
              <a:rPr lang="en-US" sz="3000" b="1" dirty="0" smtClean="0"/>
              <a:t>perpendicular</a:t>
            </a:r>
            <a:endParaRPr lang="en-US" sz="3400" b="1" dirty="0" smtClean="0"/>
          </a:p>
          <a:p>
            <a:pPr lvl="2"/>
            <a:r>
              <a:rPr lang="en-US" sz="2800" dirty="0" smtClean="0"/>
              <a:t>Could aid in disk formation</a:t>
            </a:r>
          </a:p>
          <a:p>
            <a:pPr lvl="1"/>
            <a:endParaRPr lang="en-US" sz="3000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aligned?</a:t>
            </a:r>
          </a:p>
          <a:p>
            <a:pPr lvl="1"/>
            <a:r>
              <a:rPr lang="en-US" sz="3000" dirty="0" smtClean="0"/>
              <a:t>What will disk-scale B-field measurements show?</a:t>
            </a:r>
          </a:p>
          <a:p>
            <a:pPr lvl="1"/>
            <a:endParaRPr lang="en-US" sz="3000" b="1" dirty="0" smtClean="0"/>
          </a:p>
          <a:p>
            <a:r>
              <a:rPr lang="en-US" sz="3000" b="1" dirty="0"/>
              <a:t>TADPOL </a:t>
            </a:r>
            <a:r>
              <a:rPr lang="en-US" sz="3000" b="1" dirty="0" smtClean="0"/>
              <a:t>outflows vs. B-fields: </a:t>
            </a:r>
            <a:r>
              <a:rPr lang="en-US" sz="3000" dirty="0">
                <a:hlinkClick r:id="rId3"/>
              </a:rPr>
              <a:t>ApJ, 768, 159</a:t>
            </a:r>
            <a:endParaRPr lang="en-US" sz="3000" dirty="0"/>
          </a:p>
          <a:p>
            <a:r>
              <a:rPr lang="en-US" sz="3000" b="1" dirty="0"/>
              <a:t>TADPOL survey</a:t>
            </a:r>
            <a:r>
              <a:rPr lang="en-US" sz="3000" dirty="0"/>
              <a:t> (CARMA key project): </a:t>
            </a:r>
            <a:r>
              <a:rPr lang="en-US" sz="3000" dirty="0">
                <a:hlinkClick r:id="rId4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7213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A6A6A6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 (or perhaps ⟂?)</a:t>
            </a:r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sym typeface="Wingdings"/>
              </a:rPr>
              <a:t> core  envelope 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Two populations of cores: high and low polarization fraction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Back to outflows!</a:t>
            </a:r>
          </a:p>
          <a:p>
            <a:pPr lvl="2"/>
            <a:r>
              <a:rPr lang="en-US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Disk formation implications</a:t>
            </a:r>
          </a:p>
          <a:p>
            <a:pPr lvl="1"/>
            <a:endParaRPr lang="en-US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Star-forming regions</a:t>
            </a:r>
            <a:endParaRPr lang="en-US" b="1" dirty="0">
              <a:solidFill>
                <a:schemeClr val="bg1">
                  <a:lumMod val="65000"/>
                </a:schemeClr>
              </a:solidFill>
              <a:sym typeface="Wingdings"/>
            </a:endParaRP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374245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ill Sans MT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ill Sans MT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ill Sans MT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ill Sans MT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ill Sans MT"/>
              </a:rPr>
              <a:t>100 AU</a:t>
            </a:r>
            <a:endParaRPr lang="en-US" sz="3500" b="1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ill Sans MT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ill Sans MT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ill Sans MT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ill Sans MT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ill Sans MT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ill Sans MT"/>
              </a:rPr>
              <a:t>+ 2011</a:t>
            </a:r>
            <a:endParaRPr lang="en-US" sz="2500" dirty="0">
              <a:solidFill>
                <a:srgbClr val="292934"/>
              </a:solidFill>
              <a:latin typeface="Gill Sans MT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11587</TotalTime>
  <Words>4384</Words>
  <Application>Microsoft Macintosh PowerPoint</Application>
  <PresentationFormat>On-screen Show (4:3)</PresentationFormat>
  <Paragraphs>882</Paragraphs>
  <Slides>77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From clouds to cores  to envelopes to disks a multi-scale  view of magnetized star formation</vt:lpstr>
      <vt:lpstr>Outline</vt:lpstr>
      <vt:lpstr>Scales of star formation</vt:lpstr>
      <vt:lpstr>Outline</vt:lpstr>
      <vt:lpstr>PowerPoint Presentation</vt:lpstr>
      <vt:lpstr>What is the role of magnetic fields in star formation?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Large  medium scale Consistent B-field in clouds &amp; cores</vt:lpstr>
      <vt:lpstr>Large  medium scale:   Consistent B-fields</vt:lpstr>
      <vt:lpstr>Multi-scale comparisons: B-fields</vt:lpstr>
      <vt:lpstr>Multi-scale comparisons: B-fields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Cores: B-field consistency</vt:lpstr>
      <vt:lpstr>Alignment vs. polarization fraction</vt:lpstr>
      <vt:lpstr>Cores: two populations</vt:lpstr>
      <vt:lpstr>Polarization “hole” effect</vt:lpstr>
      <vt:lpstr>Cores: two populations</vt:lpstr>
      <vt:lpstr>Multi-scale comparisons: B-fields vs. outflows</vt:lpstr>
      <vt:lpstr>Multi-scale comparisons: B-fields vs. outflows</vt:lpstr>
      <vt:lpstr>Multi-scale comparisons: B-fields vs. outflows</vt:lpstr>
      <vt:lpstr>Cores: B-field vs. outflow alignment</vt:lpstr>
      <vt:lpstr>Cores: B-field vs. outflow alignment</vt:lpstr>
      <vt:lpstr>Cores: B-field vs. outflow alignment</vt:lpstr>
      <vt:lpstr>PowerPoint Presentation</vt:lpstr>
      <vt:lpstr>PowerPoint Presentation</vt:lpstr>
      <vt:lpstr>HI-POL vs. LO-POL</vt:lpstr>
      <vt:lpstr>HI-POL vs. LO-POL</vt:lpstr>
      <vt:lpstr>HI-POL vs. LO-POL</vt:lpstr>
      <vt:lpstr>HI-POL vs. LO-POL</vt:lpstr>
      <vt:lpstr>Magnetic braking catastrophe</vt:lpstr>
      <vt:lpstr>Magnetic braking catastrophe</vt:lpstr>
      <vt:lpstr>PowerPoint Presentation</vt:lpstr>
      <vt:lpstr>HI-POL vs. LO-POL: open questions</vt:lpstr>
      <vt:lpstr>FUTURE multi-scale comparison: B-fields</vt:lpstr>
      <vt:lpstr>Outline</vt:lpstr>
      <vt:lpstr>Alignment vs. polarization fraction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424</cp:revision>
  <dcterms:created xsi:type="dcterms:W3CDTF">2010-11-26T18:30:23Z</dcterms:created>
  <dcterms:modified xsi:type="dcterms:W3CDTF">2013-10-22T22:26:08Z</dcterms:modified>
</cp:coreProperties>
</file>